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1"/>
  </p:notesMasterIdLst>
  <p:sldIdLst>
    <p:sldId id="266" r:id="rId2"/>
    <p:sldId id="257" r:id="rId3"/>
    <p:sldId id="259" r:id="rId4"/>
    <p:sldId id="258" r:id="rId5"/>
    <p:sldId id="267" r:id="rId6"/>
    <p:sldId id="264" r:id="rId7"/>
    <p:sldId id="261" r:id="rId8"/>
    <p:sldId id="320" r:id="rId9"/>
    <p:sldId id="321" r:id="rId10"/>
    <p:sldId id="322" r:id="rId11"/>
    <p:sldId id="262" r:id="rId12"/>
    <p:sldId id="343" r:id="rId13"/>
    <p:sldId id="344" r:id="rId14"/>
    <p:sldId id="263" r:id="rId15"/>
    <p:sldId id="268" r:id="rId16"/>
    <p:sldId id="282" r:id="rId17"/>
    <p:sldId id="265" r:id="rId18"/>
    <p:sldId id="269" r:id="rId19"/>
    <p:sldId id="270" r:id="rId20"/>
    <p:sldId id="284" r:id="rId21"/>
    <p:sldId id="271" r:id="rId22"/>
    <p:sldId id="323" r:id="rId23"/>
    <p:sldId id="324" r:id="rId24"/>
    <p:sldId id="272" r:id="rId25"/>
    <p:sldId id="273" r:id="rId26"/>
    <p:sldId id="274" r:id="rId27"/>
    <p:sldId id="285" r:id="rId28"/>
    <p:sldId id="286" r:id="rId29"/>
    <p:sldId id="275" r:id="rId30"/>
    <p:sldId id="292" r:id="rId31"/>
    <p:sldId id="287" r:id="rId32"/>
    <p:sldId id="349" r:id="rId33"/>
    <p:sldId id="350" r:id="rId34"/>
    <p:sldId id="346" r:id="rId35"/>
    <p:sldId id="351" r:id="rId36"/>
    <p:sldId id="345" r:id="rId37"/>
    <p:sldId id="288" r:id="rId38"/>
    <p:sldId id="290" r:id="rId39"/>
    <p:sldId id="291" r:id="rId40"/>
    <p:sldId id="293" r:id="rId41"/>
    <p:sldId id="294" r:id="rId42"/>
    <p:sldId id="306" r:id="rId43"/>
    <p:sldId id="295" r:id="rId44"/>
    <p:sldId id="307" r:id="rId45"/>
    <p:sldId id="277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25" r:id="rId56"/>
    <p:sldId id="354" r:id="rId57"/>
    <p:sldId id="355" r:id="rId58"/>
    <p:sldId id="359" r:id="rId59"/>
    <p:sldId id="352" r:id="rId60"/>
    <p:sldId id="353" r:id="rId61"/>
    <p:sldId id="280" r:id="rId62"/>
    <p:sldId id="311" r:id="rId63"/>
    <p:sldId id="279" r:id="rId64"/>
    <p:sldId id="312" r:id="rId65"/>
    <p:sldId id="308" r:id="rId66"/>
    <p:sldId id="313" r:id="rId67"/>
    <p:sldId id="314" r:id="rId68"/>
    <p:sldId id="316" r:id="rId69"/>
    <p:sldId id="309" r:id="rId70"/>
    <p:sldId id="315" r:id="rId71"/>
    <p:sldId id="317" r:id="rId72"/>
    <p:sldId id="318" r:id="rId73"/>
    <p:sldId id="319" r:id="rId74"/>
    <p:sldId id="310" r:id="rId75"/>
    <p:sldId id="326" r:id="rId76"/>
    <p:sldId id="327" r:id="rId77"/>
    <p:sldId id="330" r:id="rId78"/>
    <p:sldId id="328" r:id="rId79"/>
    <p:sldId id="332" r:id="rId80"/>
    <p:sldId id="281" r:id="rId81"/>
    <p:sldId id="333" r:id="rId82"/>
    <p:sldId id="334" r:id="rId83"/>
    <p:sldId id="335" r:id="rId84"/>
    <p:sldId id="336" r:id="rId85"/>
    <p:sldId id="337" r:id="rId86"/>
    <p:sldId id="339" r:id="rId87"/>
    <p:sldId id="340" r:id="rId88"/>
    <p:sldId id="342" r:id="rId89"/>
    <p:sldId id="341" r:id="rId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5"/>
    <p:restoredTop sz="94444"/>
  </p:normalViewPr>
  <p:slideViewPr>
    <p:cSldViewPr snapToGrid="0" snapToObjects="1">
      <p:cViewPr varScale="1">
        <p:scale>
          <a:sx n="121" d="100"/>
          <a:sy n="121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4F709-DC35-2D48-A4D0-50D066F38E25}" type="datetimeFigureOut">
              <a:rPr lang="en-US" smtClean="0"/>
              <a:t>4/20/21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A592A3-98CC-9C43-8E9A-9B3C6F640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544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1720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14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567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9647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342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821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1720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7554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51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723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461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000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52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445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01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51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86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60736-C7F4-1248-955A-04034DAEB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053572-1FD7-6B4F-ACF5-B13469FAE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89D9B-972F-9645-86FF-36C2D8E60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5FFE1-E474-E54B-BE3B-FAD276FFF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F0802-017D-4B49-BD4B-E39BA5E7D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13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AEE1-1817-5546-B571-91451478F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1049EA-69CD-0D4B-A1FA-F9754A9EF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97661-C32C-6E40-806E-69FEDC410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E594B-3703-C94C-A5CE-2C51F0E86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E7403-C78E-1442-93E4-F4E478713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847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BB296F-8630-2843-8A3F-31A56BC4F8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E00AF9-0691-F34C-A001-FEA1316E0C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459FF-6A3A-C643-B517-9BE9C32B3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37359-B94D-C949-91EB-C95D0F788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38F7B-C8F1-0E4D-81E5-E875220E2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788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28C40-46F0-3D4D-A532-BD90223CB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87D79-328C-3040-8E96-A035385F7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B7A4B3-BA6D-7E4B-9192-CE7A92116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AB519-F618-DD49-94F0-6C7C59F67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04728-04AD-9244-A97A-97C63FE5C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53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8FD15-D7D8-364B-8CE2-E764AB44A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7930F7-9BA8-2645-B6C1-E9CC1857D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32D72-23D6-7545-B85F-CB0C17F77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1761B-DD05-C041-9592-6A8256C64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B1CB8-BD41-994E-9CE0-78CA69622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373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3DF9E-E20B-A24A-A308-CBEF79D4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DD90D-1CE8-D94F-9E80-E96BC6EC0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B6AD01-BB0D-A04E-A6AD-90628D5A32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9852F3-90DB-5B44-9678-8C2A81E7E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4/20/21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5ECED-5F1C-BC49-B32C-FB86E1891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F9368-9D5B-DA48-91F2-6843389C2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8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8DB87-BBAA-1A47-80FA-0F600D622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A4E93-4C9B-F540-8184-9A3EC3E39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344600-A379-C344-AE6D-6FC7231D7A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F1A05E-0F92-E741-B2F8-59B8FFEDDD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CA410C-98F8-9A4C-8578-6281352515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5EB172-9E44-5940-84CB-B88EFA143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4/20/21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AAADF6-2519-A74D-A731-B78B31CC1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A39A42-E728-6F4B-8C60-ECE8A2D18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05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97BDF-3EFD-ED43-AA1A-B4B799EE7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032F16-C833-3C48-9389-0C38E47B0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4/20/21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681409-3C12-D545-8E3C-2A9A22624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B23AE1-E7F0-AB4B-A8B5-EC4A9CD96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24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2981C9-676D-8A49-ABDF-E4E43A41B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4/20/21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195B87-8426-5A46-8C51-BF2A0D4A5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43C2A-8F3A-EC42-9024-69C42656A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970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351DA-2D70-E945-A04D-CF1E722A3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E5786-6822-1B46-B3D8-264C85CB9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E02D06-C8C1-E140-9CE3-9A2A0963B8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DFB714-9ACF-1D47-9B6D-3CEF58D17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4/20/21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B57935-8988-8D4F-8812-91D13B5B3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2EB89-4F22-4E4A-B8F2-D400A0D4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95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A19CC-DB50-EF40-A02C-73538159B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E21DF4-A6B7-1942-AAFB-CC1F1876FE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433273-4DA2-FD43-8B0F-1F7A5DF7E3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03C38F-F640-1A4F-A9AA-439DB4E46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4/20/21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62A8D3-CECE-D24E-A22D-135E6D58C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65EE1-D8A3-F54F-9EC3-B44BC2BA9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468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673FCB-7DD9-724D-8711-91C23A368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91F04-1462-9348-8A00-9AC4E690E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9242C-3997-D24E-A2A5-323B58011B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A5096-F719-D641-BA30-B4B1F3D37818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957FB-9C02-F648-8AFD-2D8F84C54E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3F7C5-AC25-0346-9C50-96ED3FDD50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294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Relationship Id="rId9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7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ngel Oak, Charleston 2013 - Douglas Stratton Fine Art Travel Photography">
            <a:extLst>
              <a:ext uri="{FF2B5EF4-FFF2-40B4-BE49-F238E27FC236}">
                <a16:creationId xmlns:a16="http://schemas.microsoft.com/office/drawing/2014/main" id="{117F704C-924D-2741-AC37-CD7219480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0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CC7D71-207D-3E4A-B399-F2734CE047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a-IR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RTitr" panose="02000506000000020002" pitchFamily="2" charset="-78"/>
                <a:cs typeface="IRTitr" panose="02000506000000020002" pitchFamily="2" charset="-78"/>
              </a:rPr>
              <a:t>هفت: درخت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12B32D-3727-284B-A8D3-1334477892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rtl="1"/>
            <a:r>
              <a:rPr lang="fa-IR" dirty="0">
                <a:ln w="3175">
                  <a:noFill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RRoya" panose="02000503000000020002" pitchFamily="2" charset="-78"/>
                <a:cs typeface="IRRoya" panose="02000503000000020002" pitchFamily="2" charset="-78"/>
              </a:rPr>
              <a:t>ساختمان داده ها و </a:t>
            </a:r>
            <a:r>
              <a:rPr lang="fa-IR" dirty="0" err="1">
                <a:ln w="3175">
                  <a:noFill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RRoya" panose="02000503000000020002" pitchFamily="2" charset="-78"/>
                <a:cs typeface="IRRoya" panose="02000503000000020002" pitchFamily="2" charset="-78"/>
              </a:rPr>
              <a:t>الگوریتم</a:t>
            </a:r>
            <a:endParaRPr lang="fa-IR" dirty="0">
              <a:ln w="3175">
                <a:noFill/>
              </a:ln>
              <a:effectLst>
                <a:glow rad="101600">
                  <a:schemeClr val="bg1">
                    <a:alpha val="60000"/>
                  </a:schemeClr>
                </a:glow>
              </a:effectLst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rtl="1"/>
            <a:r>
              <a:rPr lang="fa-IR" dirty="0">
                <a:ln w="3175">
                  <a:noFill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RRoya" panose="02000503000000020002" pitchFamily="2" charset="-78"/>
                <a:cs typeface="IRRoya" panose="02000503000000020002" pitchFamily="2" charset="-78"/>
              </a:rPr>
              <a:t>مدرس: دکتر </a:t>
            </a:r>
            <a:r>
              <a:rPr lang="fa-IR" dirty="0" err="1">
                <a:ln w="3175">
                  <a:noFill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RRoya" panose="02000503000000020002" pitchFamily="2" charset="-78"/>
                <a:cs typeface="IRRoya" panose="02000503000000020002" pitchFamily="2" charset="-78"/>
              </a:rPr>
              <a:t>نجمه</a:t>
            </a:r>
            <a:r>
              <a:rPr lang="fa-IR" dirty="0">
                <a:ln w="3175">
                  <a:noFill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RRoya" panose="02000503000000020002" pitchFamily="2" charset="-78"/>
                <a:cs typeface="IRRoya" panose="02000503000000020002" pitchFamily="2" charset="-78"/>
              </a:rPr>
              <a:t> منصوری</a:t>
            </a:r>
          </a:p>
          <a:p>
            <a:pPr rtl="1"/>
            <a:r>
              <a:rPr lang="fa-IR" sz="1800" dirty="0">
                <a:ln w="3175">
                  <a:noFill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RRoya" panose="02000503000000020002" pitchFamily="2" charset="-78"/>
                <a:cs typeface="IRRoya" panose="02000503000000020002" pitchFamily="2" charset="-78"/>
              </a:rPr>
              <a:t>نگارنده: سجاد </a:t>
            </a:r>
            <a:r>
              <a:rPr lang="fa-IR" sz="1800" dirty="0" err="1">
                <a:ln w="3175">
                  <a:noFill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RRoya" panose="02000503000000020002" pitchFamily="2" charset="-78"/>
                <a:cs typeface="IRRoya" panose="02000503000000020002" pitchFamily="2" charset="-78"/>
              </a:rPr>
              <a:t>هاشمیان</a:t>
            </a:r>
            <a:endParaRPr lang="fa-IR" sz="1800" dirty="0">
              <a:ln w="3175">
                <a:noFill/>
              </a:ln>
              <a:effectLst>
                <a:glow rad="101600">
                  <a:schemeClr val="bg1">
                    <a:alpha val="60000"/>
                  </a:schemeClr>
                </a:glow>
              </a:effectLst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30FA24-7CC4-AF43-8B3C-EAB693715938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5506589" y="409838"/>
            <a:ext cx="1178821" cy="1425050"/>
          </a:xfrm>
          <a:prstGeom prst="rect">
            <a:avLst/>
          </a:prstGeom>
          <a:noFill/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77364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برای یک درخت ۳تایی با ۷ گره، وضعیت اتصالات به این ترتیب است: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762842-2B94-DE40-A7C3-8DCC5B713C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0259" t="1840" r="15086"/>
          <a:stretch/>
        </p:blipFill>
        <p:spPr>
          <a:xfrm>
            <a:off x="1815662" y="3036970"/>
            <a:ext cx="1854022" cy="25592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86113F-57B1-8840-A922-5FB689F1F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6265" y="3596883"/>
            <a:ext cx="2900073" cy="1426847"/>
          </a:xfrm>
          <a:prstGeom prst="rect">
            <a:avLst/>
          </a:prstGeom>
        </p:spPr>
      </p:pic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A50402AC-0988-DE4F-BA1C-7EF28636766D}"/>
              </a:ext>
            </a:extLst>
          </p:cNvPr>
          <p:cNvCxnSpPr/>
          <p:nvPr/>
        </p:nvCxnSpPr>
        <p:spPr>
          <a:xfrm>
            <a:off x="4708635" y="4310306"/>
            <a:ext cx="1828800" cy="0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14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یک حالت خاص از درختان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تایی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، که در آن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برابر با ۲ باشد.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به دو زیر درخت هر راس، زیر درخت های چپ و راست آن گره اطلاق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 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540884-38AD-3E42-A25A-A0D88EDCC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447" y="3232871"/>
            <a:ext cx="5625105" cy="3260004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CC17F48-E969-8143-9093-8868320D074D}"/>
              </a:ext>
            </a:extLst>
          </p:cNvPr>
          <p:cNvSpPr/>
          <p:nvPr/>
        </p:nvSpPr>
        <p:spPr>
          <a:xfrm rot="2733171">
            <a:off x="5011167" y="4949611"/>
            <a:ext cx="964250" cy="212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32DFDDE-D786-644C-BB43-2D47A2CF98A8}"/>
              </a:ext>
            </a:extLst>
          </p:cNvPr>
          <p:cNvSpPr/>
          <p:nvPr/>
        </p:nvSpPr>
        <p:spPr>
          <a:xfrm rot="2733171">
            <a:off x="6140554" y="5786911"/>
            <a:ext cx="964250" cy="212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51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یک حالت خاص از درختان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تایی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، که در آن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برابر با ۲ باشد.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به دو زیر درخت هر راس، زیر درخت های چپ و راست آن گره اطلاق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 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grpSp>
        <p:nvGrpSpPr>
          <p:cNvPr id="6" name="Graphic 4">
            <a:extLst>
              <a:ext uri="{FF2B5EF4-FFF2-40B4-BE49-F238E27FC236}">
                <a16:creationId xmlns:a16="http://schemas.microsoft.com/office/drawing/2014/main" id="{82D9EF45-643E-D04D-A492-680BB29F87B6}"/>
              </a:ext>
            </a:extLst>
          </p:cNvPr>
          <p:cNvGrpSpPr/>
          <p:nvPr/>
        </p:nvGrpSpPr>
        <p:grpSpPr>
          <a:xfrm>
            <a:off x="2667000" y="3535680"/>
            <a:ext cx="4254500" cy="2957195"/>
            <a:chOff x="838200" y="3217862"/>
            <a:chExt cx="4254500" cy="2957195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D7FD245-46FE-B645-876B-D2050D3403A9}"/>
                </a:ext>
              </a:extLst>
            </p:cNvPr>
            <p:cNvSpPr/>
            <p:nvPr/>
          </p:nvSpPr>
          <p:spPr>
            <a:xfrm>
              <a:off x="838200" y="3217862"/>
              <a:ext cx="4254500" cy="2957195"/>
            </a:xfrm>
            <a:custGeom>
              <a:avLst/>
              <a:gdLst>
                <a:gd name="connsiteX0" fmla="*/ 4 w 4254500"/>
                <a:gd name="connsiteY0" fmla="*/ 2957424 h 2957195"/>
                <a:gd name="connsiteX1" fmla="*/ 4 w 4254500"/>
                <a:gd name="connsiteY1" fmla="*/ 229 h 2957195"/>
                <a:gd name="connsiteX2" fmla="*/ 4254504 w 4254500"/>
                <a:gd name="connsiteY2" fmla="*/ 229 h 2957195"/>
                <a:gd name="connsiteX3" fmla="*/ 4254504 w 4254500"/>
                <a:gd name="connsiteY3" fmla="*/ 2957424 h 2957195"/>
                <a:gd name="connsiteX4" fmla="*/ 4 w 4254500"/>
                <a:gd name="connsiteY4" fmla="*/ 2957424 h 295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4500" h="2957195">
                  <a:moveTo>
                    <a:pt x="4" y="2957424"/>
                  </a:moveTo>
                  <a:lnTo>
                    <a:pt x="4" y="229"/>
                  </a:lnTo>
                  <a:lnTo>
                    <a:pt x="4254504" y="229"/>
                  </a:lnTo>
                  <a:lnTo>
                    <a:pt x="4254504" y="2957424"/>
                  </a:lnTo>
                  <a:lnTo>
                    <a:pt x="4" y="2957424"/>
                  </a:lnTo>
                  <a:close/>
                </a:path>
              </a:pathLst>
            </a:custGeom>
            <a:solidFill>
              <a:srgbClr val="FFFFFF"/>
            </a:solidFill>
            <a:ln w="12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8215729-30FE-B240-96B9-0D89D8CF3962}"/>
                </a:ext>
              </a:extLst>
            </p:cNvPr>
            <p:cNvSpPr/>
            <p:nvPr/>
          </p:nvSpPr>
          <p:spPr>
            <a:xfrm>
              <a:off x="2717800" y="3370262"/>
              <a:ext cx="482600" cy="472567"/>
            </a:xfrm>
            <a:custGeom>
              <a:avLst/>
              <a:gdLst>
                <a:gd name="connsiteX0" fmla="*/ 4 w 482600"/>
                <a:gd name="connsiteY0" fmla="*/ 472796 h 472567"/>
                <a:gd name="connsiteX1" fmla="*/ 4 w 482600"/>
                <a:gd name="connsiteY1" fmla="*/ 229 h 472567"/>
                <a:gd name="connsiteX2" fmla="*/ 482604 w 482600"/>
                <a:gd name="connsiteY2" fmla="*/ 229 h 472567"/>
                <a:gd name="connsiteX3" fmla="*/ 482604 w 482600"/>
                <a:gd name="connsiteY3" fmla="*/ 472796 h 472567"/>
                <a:gd name="connsiteX4" fmla="*/ 4 w 482600"/>
                <a:gd name="connsiteY4" fmla="*/ 472796 h 47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600" h="472567">
                  <a:moveTo>
                    <a:pt x="4" y="472796"/>
                  </a:moveTo>
                  <a:lnTo>
                    <a:pt x="4" y="229"/>
                  </a:lnTo>
                  <a:lnTo>
                    <a:pt x="482604" y="229"/>
                  </a:lnTo>
                  <a:lnTo>
                    <a:pt x="4826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8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B73E584-425F-A140-821F-F19E1B13825C}"/>
                </a:ext>
              </a:extLst>
            </p:cNvPr>
            <p:cNvSpPr/>
            <p:nvPr/>
          </p:nvSpPr>
          <p:spPr>
            <a:xfrm>
              <a:off x="2476500" y="4096830"/>
              <a:ext cx="977900" cy="472566"/>
            </a:xfrm>
            <a:custGeom>
              <a:avLst/>
              <a:gdLst>
                <a:gd name="connsiteX0" fmla="*/ 4 w 977900"/>
                <a:gd name="connsiteY0" fmla="*/ 472796 h 472566"/>
                <a:gd name="connsiteX1" fmla="*/ 4 w 977900"/>
                <a:gd name="connsiteY1" fmla="*/ 229 h 472566"/>
                <a:gd name="connsiteX2" fmla="*/ 977904 w 977900"/>
                <a:gd name="connsiteY2" fmla="*/ 229 h 472566"/>
                <a:gd name="connsiteX3" fmla="*/ 977904 w 977900"/>
                <a:gd name="connsiteY3" fmla="*/ 472796 h 472566"/>
                <a:gd name="connsiteX4" fmla="*/ 4 w 977900"/>
                <a:gd name="connsiteY4" fmla="*/ 472796 h 47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900" h="472566">
                  <a:moveTo>
                    <a:pt x="4" y="472796"/>
                  </a:moveTo>
                  <a:lnTo>
                    <a:pt x="4" y="229"/>
                  </a:lnTo>
                  <a:lnTo>
                    <a:pt x="977904" y="229"/>
                  </a:lnTo>
                  <a:lnTo>
                    <a:pt x="9779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8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EB53225-C372-C54F-BC61-E965E6C524C3}"/>
                </a:ext>
              </a:extLst>
            </p:cNvPr>
            <p:cNvSpPr/>
            <p:nvPr/>
          </p:nvSpPr>
          <p:spPr>
            <a:xfrm>
              <a:off x="1981200" y="4823396"/>
              <a:ext cx="1968500" cy="472694"/>
            </a:xfrm>
            <a:custGeom>
              <a:avLst/>
              <a:gdLst>
                <a:gd name="connsiteX0" fmla="*/ 4 w 1968500"/>
                <a:gd name="connsiteY0" fmla="*/ 472923 h 472694"/>
                <a:gd name="connsiteX1" fmla="*/ 4 w 1968500"/>
                <a:gd name="connsiteY1" fmla="*/ 229 h 472694"/>
                <a:gd name="connsiteX2" fmla="*/ 1968504 w 1968500"/>
                <a:gd name="connsiteY2" fmla="*/ 229 h 472694"/>
                <a:gd name="connsiteX3" fmla="*/ 1968504 w 1968500"/>
                <a:gd name="connsiteY3" fmla="*/ 472923 h 472694"/>
                <a:gd name="connsiteX4" fmla="*/ 4 w 1968500"/>
                <a:gd name="connsiteY4" fmla="*/ 472923 h 472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500" h="472694">
                  <a:moveTo>
                    <a:pt x="4" y="472923"/>
                  </a:moveTo>
                  <a:lnTo>
                    <a:pt x="4" y="229"/>
                  </a:lnTo>
                  <a:lnTo>
                    <a:pt x="1968504" y="229"/>
                  </a:lnTo>
                  <a:lnTo>
                    <a:pt x="1968504" y="472923"/>
                  </a:lnTo>
                  <a:lnTo>
                    <a:pt x="4" y="472923"/>
                  </a:lnTo>
                  <a:close/>
                </a:path>
              </a:pathLst>
            </a:custGeom>
            <a:noFill/>
            <a:ln w="1268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B501733-5575-1849-91B7-3A1B20B9FFAE}"/>
                </a:ext>
              </a:extLst>
            </p:cNvPr>
            <p:cNvSpPr/>
            <p:nvPr/>
          </p:nvSpPr>
          <p:spPr>
            <a:xfrm>
              <a:off x="990600" y="5550091"/>
              <a:ext cx="3949700" cy="472566"/>
            </a:xfrm>
            <a:custGeom>
              <a:avLst/>
              <a:gdLst>
                <a:gd name="connsiteX0" fmla="*/ 4 w 3949700"/>
                <a:gd name="connsiteY0" fmla="*/ 472796 h 472566"/>
                <a:gd name="connsiteX1" fmla="*/ 4 w 3949700"/>
                <a:gd name="connsiteY1" fmla="*/ 229 h 472566"/>
                <a:gd name="connsiteX2" fmla="*/ 3949704 w 3949700"/>
                <a:gd name="connsiteY2" fmla="*/ 229 h 472566"/>
                <a:gd name="connsiteX3" fmla="*/ 3949704 w 3949700"/>
                <a:gd name="connsiteY3" fmla="*/ 472796 h 472566"/>
                <a:gd name="connsiteX4" fmla="*/ 4 w 3949700"/>
                <a:gd name="connsiteY4" fmla="*/ 472796 h 47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9700" h="472566">
                  <a:moveTo>
                    <a:pt x="4" y="472796"/>
                  </a:moveTo>
                  <a:lnTo>
                    <a:pt x="4" y="229"/>
                  </a:lnTo>
                  <a:lnTo>
                    <a:pt x="3949704" y="229"/>
                  </a:lnTo>
                  <a:lnTo>
                    <a:pt x="39497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8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Graphic 4">
              <a:extLst>
                <a:ext uri="{FF2B5EF4-FFF2-40B4-BE49-F238E27FC236}">
                  <a16:creationId xmlns:a16="http://schemas.microsoft.com/office/drawing/2014/main" id="{82D9EF45-643E-D04D-A492-680BB29F87B6}"/>
                </a:ext>
              </a:extLst>
            </p:cNvPr>
            <p:cNvGrpSpPr/>
            <p:nvPr/>
          </p:nvGrpSpPr>
          <p:grpSpPr>
            <a:xfrm>
              <a:off x="2823083" y="3470466"/>
              <a:ext cx="272034" cy="272034"/>
              <a:chOff x="2823083" y="3470466"/>
              <a:chExt cx="272034" cy="272034"/>
            </a:xfrm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94ABE222-5873-9145-BC9E-AEB657570429}"/>
                  </a:ext>
                </a:extLst>
              </p:cNvPr>
              <p:cNvSpPr/>
              <p:nvPr/>
            </p:nvSpPr>
            <p:spPr>
              <a:xfrm>
                <a:off x="2823083" y="3470466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353ABC4-B416-C549-9420-6899F303CF0D}"/>
                  </a:ext>
                </a:extLst>
              </p:cNvPr>
              <p:cNvSpPr txBox="1"/>
              <p:nvPr/>
            </p:nvSpPr>
            <p:spPr>
              <a:xfrm>
                <a:off x="2823210" y="3468052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</a:t>
                </a:r>
              </a:p>
            </p:txBody>
          </p:sp>
        </p:grpSp>
        <p:grpSp>
          <p:nvGrpSpPr>
            <p:cNvPr id="15" name="Graphic 4">
              <a:extLst>
                <a:ext uri="{FF2B5EF4-FFF2-40B4-BE49-F238E27FC236}">
                  <a16:creationId xmlns:a16="http://schemas.microsoft.com/office/drawing/2014/main" id="{82D9EF45-643E-D04D-A492-680BB29F87B6}"/>
                </a:ext>
              </a:extLst>
            </p:cNvPr>
            <p:cNvGrpSpPr/>
            <p:nvPr/>
          </p:nvGrpSpPr>
          <p:grpSpPr>
            <a:xfrm>
              <a:off x="3077083" y="4197160"/>
              <a:ext cx="272034" cy="272034"/>
              <a:chOff x="3077083" y="4197160"/>
              <a:chExt cx="272034" cy="272034"/>
            </a:xfrm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8B05A265-9428-5442-83D7-90A33A35823B}"/>
                  </a:ext>
                </a:extLst>
              </p:cNvPr>
              <p:cNvSpPr/>
              <p:nvPr/>
            </p:nvSpPr>
            <p:spPr>
              <a:xfrm>
                <a:off x="3077083" y="4197160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FA89D7E-0200-7445-9164-0BD2725A5980}"/>
                  </a:ext>
                </a:extLst>
              </p:cNvPr>
              <p:cNvSpPr txBox="1"/>
              <p:nvPr/>
            </p:nvSpPr>
            <p:spPr>
              <a:xfrm>
                <a:off x="3077210" y="4194746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2</a:t>
                </a:r>
              </a:p>
            </p:txBody>
          </p:sp>
        </p:grp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0B3ECC4-C5F0-B344-B152-58C22D6CE9DC}"/>
                </a:ext>
              </a:extLst>
            </p:cNvPr>
            <p:cNvSpPr/>
            <p:nvPr/>
          </p:nvSpPr>
          <p:spPr>
            <a:xfrm>
              <a:off x="3001010" y="3735006"/>
              <a:ext cx="169291" cy="467105"/>
            </a:xfrm>
            <a:custGeom>
              <a:avLst/>
              <a:gdLst>
                <a:gd name="connsiteX0" fmla="*/ 4 w 169291"/>
                <a:gd name="connsiteY0" fmla="*/ 229 h 467105"/>
                <a:gd name="connsiteX1" fmla="*/ 169295 w 169291"/>
                <a:gd name="connsiteY1" fmla="*/ 467335 h 467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291" h="467105">
                  <a:moveTo>
                    <a:pt x="4" y="229"/>
                  </a:moveTo>
                  <a:cubicBezTo>
                    <a:pt x="46867" y="129388"/>
                    <a:pt x="122051" y="337160"/>
                    <a:pt x="169295" y="467335"/>
                  </a:cubicBezTo>
                </a:path>
              </a:pathLst>
            </a:custGeom>
            <a:noFill/>
            <a:ln w="1268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" name="Graphic 4">
              <a:extLst>
                <a:ext uri="{FF2B5EF4-FFF2-40B4-BE49-F238E27FC236}">
                  <a16:creationId xmlns:a16="http://schemas.microsoft.com/office/drawing/2014/main" id="{82D9EF45-643E-D04D-A492-680BB29F87B6}"/>
                </a:ext>
              </a:extLst>
            </p:cNvPr>
            <p:cNvGrpSpPr/>
            <p:nvPr/>
          </p:nvGrpSpPr>
          <p:grpSpPr>
            <a:xfrm>
              <a:off x="2581783" y="4197160"/>
              <a:ext cx="272034" cy="272034"/>
              <a:chOff x="2581783" y="4197160"/>
              <a:chExt cx="272034" cy="272034"/>
            </a:xfrm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5E0A0ACA-C4DE-D149-8EBE-1A84A18A0301}"/>
                  </a:ext>
                </a:extLst>
              </p:cNvPr>
              <p:cNvSpPr/>
              <p:nvPr/>
            </p:nvSpPr>
            <p:spPr>
              <a:xfrm>
                <a:off x="2581783" y="4197160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0487CB1-8A28-0742-A19F-A17F157A4559}"/>
                  </a:ext>
                </a:extLst>
              </p:cNvPr>
              <p:cNvSpPr txBox="1"/>
              <p:nvPr/>
            </p:nvSpPr>
            <p:spPr>
              <a:xfrm>
                <a:off x="2581910" y="4194746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3</a:t>
                </a:r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D907EDF-F103-9047-8BCB-89A9B6E0F7B1}"/>
                </a:ext>
              </a:extLst>
            </p:cNvPr>
            <p:cNvSpPr/>
            <p:nvPr/>
          </p:nvSpPr>
          <p:spPr>
            <a:xfrm>
              <a:off x="2758185" y="3738181"/>
              <a:ext cx="160020" cy="465074"/>
            </a:xfrm>
            <a:custGeom>
              <a:avLst/>
              <a:gdLst>
                <a:gd name="connsiteX0" fmla="*/ 160024 w 160020"/>
                <a:gd name="connsiteY0" fmla="*/ 229 h 465074"/>
                <a:gd name="connsiteX1" fmla="*/ 4 w 160020"/>
                <a:gd name="connsiteY1" fmla="*/ 465303 h 46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020" h="465074">
                  <a:moveTo>
                    <a:pt x="160024" y="229"/>
                  </a:moveTo>
                  <a:cubicBezTo>
                    <a:pt x="115320" y="129896"/>
                    <a:pt x="44327" y="336271"/>
                    <a:pt x="4" y="465303"/>
                  </a:cubicBezTo>
                </a:path>
              </a:pathLst>
            </a:custGeom>
            <a:noFill/>
            <a:ln w="1268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" name="Graphic 4">
              <a:extLst>
                <a:ext uri="{FF2B5EF4-FFF2-40B4-BE49-F238E27FC236}">
                  <a16:creationId xmlns:a16="http://schemas.microsoft.com/office/drawing/2014/main" id="{82D9EF45-643E-D04D-A492-680BB29F87B6}"/>
                </a:ext>
              </a:extLst>
            </p:cNvPr>
            <p:cNvGrpSpPr/>
            <p:nvPr/>
          </p:nvGrpSpPr>
          <p:grpSpPr>
            <a:xfrm>
              <a:off x="3572383" y="4923727"/>
              <a:ext cx="272034" cy="272034"/>
              <a:chOff x="3572383" y="4923727"/>
              <a:chExt cx="272034" cy="272034"/>
            </a:xfrm>
          </p:grpSpPr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A3879089-C3C8-3B45-B280-AD160DAB3FA4}"/>
                  </a:ext>
                </a:extLst>
              </p:cNvPr>
              <p:cNvSpPr/>
              <p:nvPr/>
            </p:nvSpPr>
            <p:spPr>
              <a:xfrm>
                <a:off x="35723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20A9659-6BB1-0B42-B365-A12227C371C6}"/>
                  </a:ext>
                </a:extLst>
              </p:cNvPr>
              <p:cNvSpPr txBox="1"/>
              <p:nvPr/>
            </p:nvSpPr>
            <p:spPr>
              <a:xfrm>
                <a:off x="35725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4</a:t>
                </a:r>
              </a:p>
            </p:txBody>
          </p:sp>
        </p:grp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FC45AA6-CDD5-084D-A6A0-840D897DD30A}"/>
                </a:ext>
              </a:extLst>
            </p:cNvPr>
            <p:cNvSpPr/>
            <p:nvPr/>
          </p:nvSpPr>
          <p:spPr>
            <a:xfrm>
              <a:off x="3286125" y="4449255"/>
              <a:ext cx="348869" cy="493902"/>
            </a:xfrm>
            <a:custGeom>
              <a:avLst/>
              <a:gdLst>
                <a:gd name="connsiteX0" fmla="*/ 4 w 348869"/>
                <a:gd name="connsiteY0" fmla="*/ 229 h 493902"/>
                <a:gd name="connsiteX1" fmla="*/ 348873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4" y="229"/>
                  </a:moveTo>
                  <a:cubicBezTo>
                    <a:pt x="93730" y="132817"/>
                    <a:pt x="255147" y="361290"/>
                    <a:pt x="348873" y="494132"/>
                  </a:cubicBezTo>
                </a:path>
              </a:pathLst>
            </a:custGeom>
            <a:noFill/>
            <a:ln w="1268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7" name="Graphic 4">
              <a:extLst>
                <a:ext uri="{FF2B5EF4-FFF2-40B4-BE49-F238E27FC236}">
                  <a16:creationId xmlns:a16="http://schemas.microsoft.com/office/drawing/2014/main" id="{82D9EF45-643E-D04D-A492-680BB29F87B6}"/>
                </a:ext>
              </a:extLst>
            </p:cNvPr>
            <p:cNvGrpSpPr/>
            <p:nvPr/>
          </p:nvGrpSpPr>
          <p:grpSpPr>
            <a:xfrm>
              <a:off x="3077083" y="4923727"/>
              <a:ext cx="272034" cy="272034"/>
              <a:chOff x="3077083" y="4923727"/>
              <a:chExt cx="272034" cy="272034"/>
            </a:xfrm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48A0226B-E8E1-9E41-A9DF-C3D96430A003}"/>
                  </a:ext>
                </a:extLst>
              </p:cNvPr>
              <p:cNvSpPr/>
              <p:nvPr/>
            </p:nvSpPr>
            <p:spPr>
              <a:xfrm>
                <a:off x="30770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35EFB16-6476-F34C-8FB8-0ECE146621DA}"/>
                  </a:ext>
                </a:extLst>
              </p:cNvPr>
              <p:cNvSpPr txBox="1"/>
              <p:nvPr/>
            </p:nvSpPr>
            <p:spPr>
              <a:xfrm>
                <a:off x="30772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5</a:t>
                </a:r>
              </a:p>
            </p:txBody>
          </p:sp>
        </p:grp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040CACC-78C1-4241-87A4-827C59FA0D66}"/>
                </a:ext>
              </a:extLst>
            </p:cNvPr>
            <p:cNvSpPr/>
            <p:nvPr/>
          </p:nvSpPr>
          <p:spPr>
            <a:xfrm>
              <a:off x="3213100" y="4467924"/>
              <a:ext cx="12700" cy="453644"/>
            </a:xfrm>
            <a:custGeom>
              <a:avLst/>
              <a:gdLst>
                <a:gd name="connsiteX0" fmla="*/ 4 w 12700"/>
                <a:gd name="connsiteY0" fmla="*/ 229 h 453644"/>
                <a:gd name="connsiteX1" fmla="*/ 4 w 12700"/>
                <a:gd name="connsiteY1" fmla="*/ 453873 h 45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644">
                  <a:moveTo>
                    <a:pt x="4" y="229"/>
                  </a:moveTo>
                  <a:cubicBezTo>
                    <a:pt x="4" y="127356"/>
                    <a:pt x="4" y="325476"/>
                    <a:pt x="4" y="453873"/>
                  </a:cubicBezTo>
                </a:path>
              </a:pathLst>
            </a:custGeom>
            <a:noFill/>
            <a:ln w="1268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1" name="Graphic 4">
              <a:extLst>
                <a:ext uri="{FF2B5EF4-FFF2-40B4-BE49-F238E27FC236}">
                  <a16:creationId xmlns:a16="http://schemas.microsoft.com/office/drawing/2014/main" id="{82D9EF45-643E-D04D-A492-680BB29F87B6}"/>
                </a:ext>
              </a:extLst>
            </p:cNvPr>
            <p:cNvGrpSpPr/>
            <p:nvPr/>
          </p:nvGrpSpPr>
          <p:grpSpPr>
            <a:xfrm>
              <a:off x="2581783" y="4923727"/>
              <a:ext cx="272034" cy="272034"/>
              <a:chOff x="2581783" y="4923727"/>
              <a:chExt cx="272034" cy="272034"/>
            </a:xfrm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F6298A0E-3946-C54C-B0A2-3A5B1EDBB61B}"/>
                  </a:ext>
                </a:extLst>
              </p:cNvPr>
              <p:cNvSpPr/>
              <p:nvPr/>
            </p:nvSpPr>
            <p:spPr>
              <a:xfrm>
                <a:off x="25817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8C5EEB8-13F0-E340-8005-3364E78B8D60}"/>
                  </a:ext>
                </a:extLst>
              </p:cNvPr>
              <p:cNvSpPr txBox="1"/>
              <p:nvPr/>
            </p:nvSpPr>
            <p:spPr>
              <a:xfrm>
                <a:off x="25819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6</a:t>
                </a:r>
              </a:p>
            </p:txBody>
          </p:sp>
        </p:grp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F1E7219E-82F7-B849-9631-EFE2BC5EED4F}"/>
                </a:ext>
              </a:extLst>
            </p:cNvPr>
            <p:cNvSpPr/>
            <p:nvPr/>
          </p:nvSpPr>
          <p:spPr>
            <a:xfrm>
              <a:off x="2717800" y="4467924"/>
              <a:ext cx="12700" cy="453644"/>
            </a:xfrm>
            <a:custGeom>
              <a:avLst/>
              <a:gdLst>
                <a:gd name="connsiteX0" fmla="*/ 4 w 12700"/>
                <a:gd name="connsiteY0" fmla="*/ 229 h 453644"/>
                <a:gd name="connsiteX1" fmla="*/ 4 w 12700"/>
                <a:gd name="connsiteY1" fmla="*/ 453873 h 45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644">
                  <a:moveTo>
                    <a:pt x="4" y="229"/>
                  </a:moveTo>
                  <a:cubicBezTo>
                    <a:pt x="4" y="127356"/>
                    <a:pt x="4" y="325476"/>
                    <a:pt x="4" y="453873"/>
                  </a:cubicBezTo>
                </a:path>
              </a:pathLst>
            </a:custGeom>
            <a:noFill/>
            <a:ln w="1268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5" name="Graphic 4">
              <a:extLst>
                <a:ext uri="{FF2B5EF4-FFF2-40B4-BE49-F238E27FC236}">
                  <a16:creationId xmlns:a16="http://schemas.microsoft.com/office/drawing/2014/main" id="{82D9EF45-643E-D04D-A492-680BB29F87B6}"/>
                </a:ext>
              </a:extLst>
            </p:cNvPr>
            <p:cNvGrpSpPr/>
            <p:nvPr/>
          </p:nvGrpSpPr>
          <p:grpSpPr>
            <a:xfrm>
              <a:off x="2086483" y="4923727"/>
              <a:ext cx="272034" cy="272034"/>
              <a:chOff x="2086483" y="4923727"/>
              <a:chExt cx="272034" cy="272034"/>
            </a:xfrm>
          </p:grpSpPr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38BDBCE7-D04D-1F45-AB8B-13E7E3EF0ECE}"/>
                  </a:ext>
                </a:extLst>
              </p:cNvPr>
              <p:cNvSpPr/>
              <p:nvPr/>
            </p:nvSpPr>
            <p:spPr>
              <a:xfrm>
                <a:off x="20864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FC81AAE-FA02-904C-B709-DBB645E8F317}"/>
                  </a:ext>
                </a:extLst>
              </p:cNvPr>
              <p:cNvSpPr txBox="1"/>
              <p:nvPr/>
            </p:nvSpPr>
            <p:spPr>
              <a:xfrm>
                <a:off x="20866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7</a:t>
                </a:r>
              </a:p>
            </p:txBody>
          </p:sp>
        </p:grp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9B5E8D94-CAE1-5F41-A1D7-0A5603AA50CA}"/>
                </a:ext>
              </a:extLst>
            </p:cNvPr>
            <p:cNvSpPr/>
            <p:nvPr/>
          </p:nvSpPr>
          <p:spPr>
            <a:xfrm>
              <a:off x="2295905" y="4449255"/>
              <a:ext cx="348869" cy="493902"/>
            </a:xfrm>
            <a:custGeom>
              <a:avLst/>
              <a:gdLst>
                <a:gd name="connsiteX0" fmla="*/ 348873 w 348869"/>
                <a:gd name="connsiteY0" fmla="*/ 229 h 493902"/>
                <a:gd name="connsiteX1" fmla="*/ 4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348873" y="229"/>
                  </a:moveTo>
                  <a:cubicBezTo>
                    <a:pt x="255147" y="132817"/>
                    <a:pt x="93730" y="361290"/>
                    <a:pt x="4" y="494132"/>
                  </a:cubicBezTo>
                </a:path>
              </a:pathLst>
            </a:custGeom>
            <a:noFill/>
            <a:ln w="1268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9" name="Graphic 4">
              <a:extLst>
                <a:ext uri="{FF2B5EF4-FFF2-40B4-BE49-F238E27FC236}">
                  <a16:creationId xmlns:a16="http://schemas.microsoft.com/office/drawing/2014/main" id="{82D9EF45-643E-D04D-A492-680BB29F87B6}"/>
                </a:ext>
              </a:extLst>
            </p:cNvPr>
            <p:cNvGrpSpPr/>
            <p:nvPr/>
          </p:nvGrpSpPr>
          <p:grpSpPr>
            <a:xfrm>
              <a:off x="4562983" y="5650294"/>
              <a:ext cx="272033" cy="272033"/>
              <a:chOff x="4562983" y="5650294"/>
              <a:chExt cx="272033" cy="272033"/>
            </a:xfrm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DD0338C0-D59F-A442-BA0B-5FECF9B06E35}"/>
                  </a:ext>
                </a:extLst>
              </p:cNvPr>
              <p:cNvSpPr/>
              <p:nvPr/>
            </p:nvSpPr>
            <p:spPr>
              <a:xfrm>
                <a:off x="4562983" y="5650294"/>
                <a:ext cx="272033" cy="272033"/>
              </a:xfrm>
              <a:custGeom>
                <a:avLst/>
                <a:gdLst>
                  <a:gd name="connsiteX0" fmla="*/ 272038 w 272033"/>
                  <a:gd name="connsiteY0" fmla="*/ 136246 h 272033"/>
                  <a:gd name="connsiteX1" fmla="*/ 136021 w 272033"/>
                  <a:gd name="connsiteY1" fmla="*/ 272263 h 272033"/>
                  <a:gd name="connsiteX2" fmla="*/ 4 w 272033"/>
                  <a:gd name="connsiteY2" fmla="*/ 136246 h 272033"/>
                  <a:gd name="connsiteX3" fmla="*/ 136021 w 272033"/>
                  <a:gd name="connsiteY3" fmla="*/ 229 h 272033"/>
                  <a:gd name="connsiteX4" fmla="*/ 272038 w 272033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1705998-5389-6C4B-BB15-CD6D0DE570C2}"/>
                  </a:ext>
                </a:extLst>
              </p:cNvPr>
              <p:cNvSpPr txBox="1"/>
              <p:nvPr/>
            </p:nvSpPr>
            <p:spPr>
              <a:xfrm>
                <a:off x="4563110" y="5647881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8</a:t>
                </a:r>
              </a:p>
            </p:txBody>
          </p:sp>
        </p:grp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FF73B48-A6AA-9448-80EF-B9676A130324}"/>
                </a:ext>
              </a:extLst>
            </p:cNvPr>
            <p:cNvSpPr/>
            <p:nvPr/>
          </p:nvSpPr>
          <p:spPr>
            <a:xfrm>
              <a:off x="3824351" y="5137594"/>
              <a:ext cx="784097" cy="544957"/>
            </a:xfrm>
            <a:custGeom>
              <a:avLst/>
              <a:gdLst>
                <a:gd name="connsiteX0" fmla="*/ 4 w 784097"/>
                <a:gd name="connsiteY0" fmla="*/ 229 h 544957"/>
                <a:gd name="connsiteX1" fmla="*/ 633353 w 784097"/>
                <a:gd name="connsiteY1" fmla="*/ 412725 h 544957"/>
                <a:gd name="connsiteX2" fmla="*/ 784102 w 784097"/>
                <a:gd name="connsiteY2" fmla="*/ 545186 h 544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097" h="544957">
                  <a:moveTo>
                    <a:pt x="4" y="229"/>
                  </a:moveTo>
                  <a:cubicBezTo>
                    <a:pt x="151134" y="86970"/>
                    <a:pt x="420882" y="248641"/>
                    <a:pt x="633353" y="412725"/>
                  </a:cubicBezTo>
                  <a:cubicBezTo>
                    <a:pt x="685804" y="453111"/>
                    <a:pt x="740287" y="502895"/>
                    <a:pt x="784102" y="545186"/>
                  </a:cubicBezTo>
                </a:path>
              </a:pathLst>
            </a:custGeom>
            <a:noFill/>
            <a:ln w="1268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3" name="Graphic 4">
              <a:extLst>
                <a:ext uri="{FF2B5EF4-FFF2-40B4-BE49-F238E27FC236}">
                  <a16:creationId xmlns:a16="http://schemas.microsoft.com/office/drawing/2014/main" id="{82D9EF45-643E-D04D-A492-680BB29F87B6}"/>
                </a:ext>
              </a:extLst>
            </p:cNvPr>
            <p:cNvGrpSpPr/>
            <p:nvPr/>
          </p:nvGrpSpPr>
          <p:grpSpPr>
            <a:xfrm>
              <a:off x="4067683" y="5650294"/>
              <a:ext cx="272033" cy="272033"/>
              <a:chOff x="4067683" y="5650294"/>
              <a:chExt cx="272033" cy="272033"/>
            </a:xfrm>
          </p:grpSpPr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A06CE550-2FC0-B248-BEF6-F92F1DDD668C}"/>
                  </a:ext>
                </a:extLst>
              </p:cNvPr>
              <p:cNvSpPr/>
              <p:nvPr/>
            </p:nvSpPr>
            <p:spPr>
              <a:xfrm>
                <a:off x="4067683" y="5650294"/>
                <a:ext cx="272033" cy="272033"/>
              </a:xfrm>
              <a:custGeom>
                <a:avLst/>
                <a:gdLst>
                  <a:gd name="connsiteX0" fmla="*/ 272038 w 272033"/>
                  <a:gd name="connsiteY0" fmla="*/ 136246 h 272033"/>
                  <a:gd name="connsiteX1" fmla="*/ 136021 w 272033"/>
                  <a:gd name="connsiteY1" fmla="*/ 272263 h 272033"/>
                  <a:gd name="connsiteX2" fmla="*/ 4 w 272033"/>
                  <a:gd name="connsiteY2" fmla="*/ 136246 h 272033"/>
                  <a:gd name="connsiteX3" fmla="*/ 136021 w 272033"/>
                  <a:gd name="connsiteY3" fmla="*/ 229 h 272033"/>
                  <a:gd name="connsiteX4" fmla="*/ 272038 w 272033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B797EFC-46A2-F140-95A0-E4931A868040}"/>
                  </a:ext>
                </a:extLst>
              </p:cNvPr>
              <p:cNvSpPr txBox="1"/>
              <p:nvPr/>
            </p:nvSpPr>
            <p:spPr>
              <a:xfrm>
                <a:off x="4067810" y="5647881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9</a:t>
                </a:r>
              </a:p>
            </p:txBody>
          </p:sp>
        </p:grp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0427FA08-534F-2A4E-B5B3-7F2B321035AB}"/>
                </a:ext>
              </a:extLst>
            </p:cNvPr>
            <p:cNvSpPr/>
            <p:nvPr/>
          </p:nvSpPr>
          <p:spPr>
            <a:xfrm>
              <a:off x="3781425" y="5175949"/>
              <a:ext cx="348869" cy="493775"/>
            </a:xfrm>
            <a:custGeom>
              <a:avLst/>
              <a:gdLst>
                <a:gd name="connsiteX0" fmla="*/ 4 w 348869"/>
                <a:gd name="connsiteY0" fmla="*/ 229 h 493775"/>
                <a:gd name="connsiteX1" fmla="*/ 348873 w 348869"/>
                <a:gd name="connsiteY1" fmla="*/ 494005 h 49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775">
                  <a:moveTo>
                    <a:pt x="4" y="229"/>
                  </a:moveTo>
                  <a:cubicBezTo>
                    <a:pt x="93730" y="132817"/>
                    <a:pt x="255147" y="361290"/>
                    <a:pt x="348873" y="494005"/>
                  </a:cubicBezTo>
                </a:path>
              </a:pathLst>
            </a:custGeom>
            <a:noFill/>
            <a:ln w="1268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7" name="Graphic 4">
              <a:extLst>
                <a:ext uri="{FF2B5EF4-FFF2-40B4-BE49-F238E27FC236}">
                  <a16:creationId xmlns:a16="http://schemas.microsoft.com/office/drawing/2014/main" id="{82D9EF45-643E-D04D-A492-680BB29F87B6}"/>
                </a:ext>
              </a:extLst>
            </p:cNvPr>
            <p:cNvGrpSpPr/>
            <p:nvPr/>
          </p:nvGrpSpPr>
          <p:grpSpPr>
            <a:xfrm>
              <a:off x="3572383" y="5650294"/>
              <a:ext cx="272034" cy="272033"/>
              <a:chOff x="3572383" y="5650294"/>
              <a:chExt cx="272034" cy="272033"/>
            </a:xfrm>
          </p:grpSpPr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6D644DE9-B4A5-FE44-86CB-FCED25B39F10}"/>
                  </a:ext>
                </a:extLst>
              </p:cNvPr>
              <p:cNvSpPr/>
              <p:nvPr/>
            </p:nvSpPr>
            <p:spPr>
              <a:xfrm>
                <a:off x="3572383" y="5650294"/>
                <a:ext cx="272034" cy="272033"/>
              </a:xfrm>
              <a:custGeom>
                <a:avLst/>
                <a:gdLst>
                  <a:gd name="connsiteX0" fmla="*/ 272038 w 272034"/>
                  <a:gd name="connsiteY0" fmla="*/ 136246 h 272033"/>
                  <a:gd name="connsiteX1" fmla="*/ 136021 w 272034"/>
                  <a:gd name="connsiteY1" fmla="*/ 272263 h 272033"/>
                  <a:gd name="connsiteX2" fmla="*/ 4 w 272034"/>
                  <a:gd name="connsiteY2" fmla="*/ 136246 h 272033"/>
                  <a:gd name="connsiteX3" fmla="*/ 136021 w 272034"/>
                  <a:gd name="connsiteY3" fmla="*/ 229 h 272033"/>
                  <a:gd name="connsiteX4" fmla="*/ 272038 w 272034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B370F78-1802-2644-8203-7F7D7C78FE5A}"/>
                  </a:ext>
                </a:extLst>
              </p:cNvPr>
              <p:cNvSpPr txBox="1"/>
              <p:nvPr/>
            </p:nvSpPr>
            <p:spPr>
              <a:xfrm>
                <a:off x="35280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10</a:t>
                </a:r>
              </a:p>
            </p:txBody>
          </p:sp>
        </p:grp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9FCD6A8-43A0-AA45-88C7-2BCF6EECFFC1}"/>
                </a:ext>
              </a:extLst>
            </p:cNvPr>
            <p:cNvSpPr/>
            <p:nvPr/>
          </p:nvSpPr>
          <p:spPr>
            <a:xfrm>
              <a:off x="3286125" y="5175949"/>
              <a:ext cx="348869" cy="493775"/>
            </a:xfrm>
            <a:custGeom>
              <a:avLst/>
              <a:gdLst>
                <a:gd name="connsiteX0" fmla="*/ 4 w 348869"/>
                <a:gd name="connsiteY0" fmla="*/ 229 h 493775"/>
                <a:gd name="connsiteX1" fmla="*/ 348873 w 348869"/>
                <a:gd name="connsiteY1" fmla="*/ 494005 h 49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775">
                  <a:moveTo>
                    <a:pt x="4" y="229"/>
                  </a:moveTo>
                  <a:cubicBezTo>
                    <a:pt x="93730" y="132817"/>
                    <a:pt x="255147" y="361290"/>
                    <a:pt x="348873" y="494005"/>
                  </a:cubicBezTo>
                </a:path>
              </a:pathLst>
            </a:custGeom>
            <a:noFill/>
            <a:ln w="1268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1" name="Graphic 4">
              <a:extLst>
                <a:ext uri="{FF2B5EF4-FFF2-40B4-BE49-F238E27FC236}">
                  <a16:creationId xmlns:a16="http://schemas.microsoft.com/office/drawing/2014/main" id="{82D9EF45-643E-D04D-A492-680BB29F87B6}"/>
                </a:ext>
              </a:extLst>
            </p:cNvPr>
            <p:cNvGrpSpPr/>
            <p:nvPr/>
          </p:nvGrpSpPr>
          <p:grpSpPr>
            <a:xfrm>
              <a:off x="3077083" y="5650294"/>
              <a:ext cx="272034" cy="272033"/>
              <a:chOff x="3077083" y="5650294"/>
              <a:chExt cx="272034" cy="272033"/>
            </a:xfrm>
          </p:grpSpPr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A13AA4C3-51BC-2A42-A2D9-816839C3AC4A}"/>
                  </a:ext>
                </a:extLst>
              </p:cNvPr>
              <p:cNvSpPr/>
              <p:nvPr/>
            </p:nvSpPr>
            <p:spPr>
              <a:xfrm>
                <a:off x="3077083" y="5650294"/>
                <a:ext cx="272034" cy="272033"/>
              </a:xfrm>
              <a:custGeom>
                <a:avLst/>
                <a:gdLst>
                  <a:gd name="connsiteX0" fmla="*/ 272038 w 272034"/>
                  <a:gd name="connsiteY0" fmla="*/ 136246 h 272033"/>
                  <a:gd name="connsiteX1" fmla="*/ 136021 w 272034"/>
                  <a:gd name="connsiteY1" fmla="*/ 272263 h 272033"/>
                  <a:gd name="connsiteX2" fmla="*/ 4 w 272034"/>
                  <a:gd name="connsiteY2" fmla="*/ 136246 h 272033"/>
                  <a:gd name="connsiteX3" fmla="*/ 136021 w 272034"/>
                  <a:gd name="connsiteY3" fmla="*/ 229 h 272033"/>
                  <a:gd name="connsiteX4" fmla="*/ 272038 w 272034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1FD65EA-CB61-784A-9F08-95BB3FDD576B}"/>
                  </a:ext>
                </a:extLst>
              </p:cNvPr>
              <p:cNvSpPr txBox="1"/>
              <p:nvPr/>
            </p:nvSpPr>
            <p:spPr>
              <a:xfrm>
                <a:off x="30327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11</a:t>
                </a:r>
              </a:p>
            </p:txBody>
          </p:sp>
        </p:grp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AE5D42B-1187-4342-87B0-DACDFAA8C373}"/>
                </a:ext>
              </a:extLst>
            </p:cNvPr>
            <p:cNvSpPr/>
            <p:nvPr/>
          </p:nvSpPr>
          <p:spPr>
            <a:xfrm>
              <a:off x="3213100" y="5194618"/>
              <a:ext cx="12700" cy="453516"/>
            </a:xfrm>
            <a:custGeom>
              <a:avLst/>
              <a:gdLst>
                <a:gd name="connsiteX0" fmla="*/ 4 w 12700"/>
                <a:gd name="connsiteY0" fmla="*/ 229 h 453516"/>
                <a:gd name="connsiteX1" fmla="*/ 4 w 12700"/>
                <a:gd name="connsiteY1" fmla="*/ 453746 h 45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516">
                  <a:moveTo>
                    <a:pt x="4" y="229"/>
                  </a:moveTo>
                  <a:cubicBezTo>
                    <a:pt x="4" y="127356"/>
                    <a:pt x="4" y="325476"/>
                    <a:pt x="4" y="453746"/>
                  </a:cubicBezTo>
                </a:path>
              </a:pathLst>
            </a:custGeom>
            <a:noFill/>
            <a:ln w="1268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5" name="Graphic 4">
              <a:extLst>
                <a:ext uri="{FF2B5EF4-FFF2-40B4-BE49-F238E27FC236}">
                  <a16:creationId xmlns:a16="http://schemas.microsoft.com/office/drawing/2014/main" id="{82D9EF45-643E-D04D-A492-680BB29F87B6}"/>
                </a:ext>
              </a:extLst>
            </p:cNvPr>
            <p:cNvGrpSpPr/>
            <p:nvPr/>
          </p:nvGrpSpPr>
          <p:grpSpPr>
            <a:xfrm>
              <a:off x="2581783" y="5650294"/>
              <a:ext cx="272034" cy="272033"/>
              <a:chOff x="2581783" y="5650294"/>
              <a:chExt cx="272034" cy="272033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F9FB9327-3A7C-F540-A63B-56D658FBE29A}"/>
                  </a:ext>
                </a:extLst>
              </p:cNvPr>
              <p:cNvSpPr/>
              <p:nvPr/>
            </p:nvSpPr>
            <p:spPr>
              <a:xfrm>
                <a:off x="2581783" y="5650294"/>
                <a:ext cx="272034" cy="272033"/>
              </a:xfrm>
              <a:custGeom>
                <a:avLst/>
                <a:gdLst>
                  <a:gd name="connsiteX0" fmla="*/ 272038 w 272034"/>
                  <a:gd name="connsiteY0" fmla="*/ 136246 h 272033"/>
                  <a:gd name="connsiteX1" fmla="*/ 136021 w 272034"/>
                  <a:gd name="connsiteY1" fmla="*/ 272263 h 272033"/>
                  <a:gd name="connsiteX2" fmla="*/ 4 w 272034"/>
                  <a:gd name="connsiteY2" fmla="*/ 136246 h 272033"/>
                  <a:gd name="connsiteX3" fmla="*/ 136021 w 272034"/>
                  <a:gd name="connsiteY3" fmla="*/ 229 h 272033"/>
                  <a:gd name="connsiteX4" fmla="*/ 272038 w 272034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1DBBD7D-70D3-954D-9926-665D7C692B5D}"/>
                  </a:ext>
                </a:extLst>
              </p:cNvPr>
              <p:cNvSpPr txBox="1"/>
              <p:nvPr/>
            </p:nvSpPr>
            <p:spPr>
              <a:xfrm>
                <a:off x="25374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12</a:t>
                </a:r>
              </a:p>
            </p:txBody>
          </p:sp>
        </p:grp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66AD533E-F25D-114F-87D5-BAE62B4A8D1F}"/>
                </a:ext>
              </a:extLst>
            </p:cNvPr>
            <p:cNvSpPr/>
            <p:nvPr/>
          </p:nvSpPr>
          <p:spPr>
            <a:xfrm>
              <a:off x="2717800" y="5194618"/>
              <a:ext cx="12700" cy="453516"/>
            </a:xfrm>
            <a:custGeom>
              <a:avLst/>
              <a:gdLst>
                <a:gd name="connsiteX0" fmla="*/ 4 w 12700"/>
                <a:gd name="connsiteY0" fmla="*/ 229 h 453516"/>
                <a:gd name="connsiteX1" fmla="*/ 4 w 12700"/>
                <a:gd name="connsiteY1" fmla="*/ 453746 h 45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516">
                  <a:moveTo>
                    <a:pt x="4" y="229"/>
                  </a:moveTo>
                  <a:cubicBezTo>
                    <a:pt x="4" y="127356"/>
                    <a:pt x="4" y="325476"/>
                    <a:pt x="4" y="453746"/>
                  </a:cubicBezTo>
                </a:path>
              </a:pathLst>
            </a:custGeom>
            <a:noFill/>
            <a:ln w="1268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9" name="Graphic 4">
              <a:extLst>
                <a:ext uri="{FF2B5EF4-FFF2-40B4-BE49-F238E27FC236}">
                  <a16:creationId xmlns:a16="http://schemas.microsoft.com/office/drawing/2014/main" id="{82D9EF45-643E-D04D-A492-680BB29F87B6}"/>
                </a:ext>
              </a:extLst>
            </p:cNvPr>
            <p:cNvGrpSpPr/>
            <p:nvPr/>
          </p:nvGrpSpPr>
          <p:grpSpPr>
            <a:xfrm>
              <a:off x="2086483" y="5650294"/>
              <a:ext cx="272034" cy="272033"/>
              <a:chOff x="2086483" y="5650294"/>
              <a:chExt cx="272034" cy="272033"/>
            </a:xfrm>
          </p:grpSpPr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B4F0F1F8-32FD-B546-B7E9-16980D4283CA}"/>
                  </a:ext>
                </a:extLst>
              </p:cNvPr>
              <p:cNvSpPr/>
              <p:nvPr/>
            </p:nvSpPr>
            <p:spPr>
              <a:xfrm>
                <a:off x="2086483" y="5650294"/>
                <a:ext cx="272034" cy="272033"/>
              </a:xfrm>
              <a:custGeom>
                <a:avLst/>
                <a:gdLst>
                  <a:gd name="connsiteX0" fmla="*/ 272038 w 272034"/>
                  <a:gd name="connsiteY0" fmla="*/ 136246 h 272033"/>
                  <a:gd name="connsiteX1" fmla="*/ 136021 w 272034"/>
                  <a:gd name="connsiteY1" fmla="*/ 272263 h 272033"/>
                  <a:gd name="connsiteX2" fmla="*/ 4 w 272034"/>
                  <a:gd name="connsiteY2" fmla="*/ 136246 h 272033"/>
                  <a:gd name="connsiteX3" fmla="*/ 136021 w 272034"/>
                  <a:gd name="connsiteY3" fmla="*/ 229 h 272033"/>
                  <a:gd name="connsiteX4" fmla="*/ 272038 w 272034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0648BFB-B0E2-8544-8188-9F6B23E0EC17}"/>
                  </a:ext>
                </a:extLst>
              </p:cNvPr>
              <p:cNvSpPr txBox="1"/>
              <p:nvPr/>
            </p:nvSpPr>
            <p:spPr>
              <a:xfrm>
                <a:off x="20421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13</a:t>
                </a:r>
              </a:p>
            </p:txBody>
          </p:sp>
        </p:grp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C7D56176-9B07-BF4D-95E2-ECABFB695A7C}"/>
                </a:ext>
              </a:extLst>
            </p:cNvPr>
            <p:cNvSpPr/>
            <p:nvPr/>
          </p:nvSpPr>
          <p:spPr>
            <a:xfrm>
              <a:off x="2295905" y="5175949"/>
              <a:ext cx="348869" cy="493775"/>
            </a:xfrm>
            <a:custGeom>
              <a:avLst/>
              <a:gdLst>
                <a:gd name="connsiteX0" fmla="*/ 348873 w 348869"/>
                <a:gd name="connsiteY0" fmla="*/ 229 h 493775"/>
                <a:gd name="connsiteX1" fmla="*/ 4 w 348869"/>
                <a:gd name="connsiteY1" fmla="*/ 494005 h 49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775">
                  <a:moveTo>
                    <a:pt x="348873" y="229"/>
                  </a:moveTo>
                  <a:cubicBezTo>
                    <a:pt x="255147" y="132817"/>
                    <a:pt x="93730" y="361290"/>
                    <a:pt x="4" y="494005"/>
                  </a:cubicBezTo>
                </a:path>
              </a:pathLst>
            </a:custGeom>
            <a:noFill/>
            <a:ln w="1268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3" name="Graphic 4">
              <a:extLst>
                <a:ext uri="{FF2B5EF4-FFF2-40B4-BE49-F238E27FC236}">
                  <a16:creationId xmlns:a16="http://schemas.microsoft.com/office/drawing/2014/main" id="{82D9EF45-643E-D04D-A492-680BB29F87B6}"/>
                </a:ext>
              </a:extLst>
            </p:cNvPr>
            <p:cNvGrpSpPr/>
            <p:nvPr/>
          </p:nvGrpSpPr>
          <p:grpSpPr>
            <a:xfrm>
              <a:off x="1591183" y="5650294"/>
              <a:ext cx="272034" cy="272033"/>
              <a:chOff x="1591183" y="5650294"/>
              <a:chExt cx="272034" cy="272033"/>
            </a:xfrm>
          </p:grpSpPr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A4037CC3-C2EF-0543-B52C-893964591F37}"/>
                  </a:ext>
                </a:extLst>
              </p:cNvPr>
              <p:cNvSpPr/>
              <p:nvPr/>
            </p:nvSpPr>
            <p:spPr>
              <a:xfrm>
                <a:off x="1591183" y="5650294"/>
                <a:ext cx="272034" cy="272033"/>
              </a:xfrm>
              <a:custGeom>
                <a:avLst/>
                <a:gdLst>
                  <a:gd name="connsiteX0" fmla="*/ 272038 w 272034"/>
                  <a:gd name="connsiteY0" fmla="*/ 136246 h 272033"/>
                  <a:gd name="connsiteX1" fmla="*/ 136021 w 272034"/>
                  <a:gd name="connsiteY1" fmla="*/ 272263 h 272033"/>
                  <a:gd name="connsiteX2" fmla="*/ 4 w 272034"/>
                  <a:gd name="connsiteY2" fmla="*/ 136246 h 272033"/>
                  <a:gd name="connsiteX3" fmla="*/ 136021 w 272034"/>
                  <a:gd name="connsiteY3" fmla="*/ 229 h 272033"/>
                  <a:gd name="connsiteX4" fmla="*/ 272038 w 272034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74CB814-73E4-BB40-A3AC-F425F5430AE9}"/>
                  </a:ext>
                </a:extLst>
              </p:cNvPr>
              <p:cNvSpPr txBox="1"/>
              <p:nvPr/>
            </p:nvSpPr>
            <p:spPr>
              <a:xfrm>
                <a:off x="15468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14</a:t>
                </a:r>
              </a:p>
            </p:txBody>
          </p:sp>
        </p:grp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BA3B9A35-3AD3-F44C-8E6F-288CDD0EEB3B}"/>
                </a:ext>
              </a:extLst>
            </p:cNvPr>
            <p:cNvSpPr/>
            <p:nvPr/>
          </p:nvSpPr>
          <p:spPr>
            <a:xfrm>
              <a:off x="1800605" y="5175949"/>
              <a:ext cx="348869" cy="493775"/>
            </a:xfrm>
            <a:custGeom>
              <a:avLst/>
              <a:gdLst>
                <a:gd name="connsiteX0" fmla="*/ 348873 w 348869"/>
                <a:gd name="connsiteY0" fmla="*/ 229 h 493775"/>
                <a:gd name="connsiteX1" fmla="*/ 4 w 348869"/>
                <a:gd name="connsiteY1" fmla="*/ 494005 h 49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775">
                  <a:moveTo>
                    <a:pt x="348873" y="229"/>
                  </a:moveTo>
                  <a:cubicBezTo>
                    <a:pt x="255147" y="132817"/>
                    <a:pt x="93730" y="361290"/>
                    <a:pt x="4" y="494005"/>
                  </a:cubicBezTo>
                </a:path>
              </a:pathLst>
            </a:custGeom>
            <a:noFill/>
            <a:ln w="1268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7" name="Graphic 4">
              <a:extLst>
                <a:ext uri="{FF2B5EF4-FFF2-40B4-BE49-F238E27FC236}">
                  <a16:creationId xmlns:a16="http://schemas.microsoft.com/office/drawing/2014/main" id="{82D9EF45-643E-D04D-A492-680BB29F87B6}"/>
                </a:ext>
              </a:extLst>
            </p:cNvPr>
            <p:cNvGrpSpPr/>
            <p:nvPr/>
          </p:nvGrpSpPr>
          <p:grpSpPr>
            <a:xfrm>
              <a:off x="1095883" y="5650294"/>
              <a:ext cx="272034" cy="272033"/>
              <a:chOff x="1095883" y="5650294"/>
              <a:chExt cx="272034" cy="272033"/>
            </a:xfrm>
          </p:grpSpPr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2D26FA33-52F7-AF4B-9695-E3C9B81E607B}"/>
                  </a:ext>
                </a:extLst>
              </p:cNvPr>
              <p:cNvSpPr/>
              <p:nvPr/>
            </p:nvSpPr>
            <p:spPr>
              <a:xfrm>
                <a:off x="1095883" y="5650294"/>
                <a:ext cx="272034" cy="272033"/>
              </a:xfrm>
              <a:custGeom>
                <a:avLst/>
                <a:gdLst>
                  <a:gd name="connsiteX0" fmla="*/ 272038 w 272034"/>
                  <a:gd name="connsiteY0" fmla="*/ 136246 h 272033"/>
                  <a:gd name="connsiteX1" fmla="*/ 136021 w 272034"/>
                  <a:gd name="connsiteY1" fmla="*/ 272263 h 272033"/>
                  <a:gd name="connsiteX2" fmla="*/ 4 w 272034"/>
                  <a:gd name="connsiteY2" fmla="*/ 136246 h 272033"/>
                  <a:gd name="connsiteX3" fmla="*/ 136021 w 272034"/>
                  <a:gd name="connsiteY3" fmla="*/ 229 h 272033"/>
                  <a:gd name="connsiteX4" fmla="*/ 272038 w 272034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AF07289-B8D7-8144-8B12-EFEF9B763B53}"/>
                  </a:ext>
                </a:extLst>
              </p:cNvPr>
              <p:cNvSpPr txBox="1"/>
              <p:nvPr/>
            </p:nvSpPr>
            <p:spPr>
              <a:xfrm>
                <a:off x="10515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15</a:t>
                </a:r>
              </a:p>
            </p:txBody>
          </p:sp>
        </p:grp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57927B58-D1E2-F94E-9D3F-FF44547187E4}"/>
                </a:ext>
              </a:extLst>
            </p:cNvPr>
            <p:cNvSpPr/>
            <p:nvPr/>
          </p:nvSpPr>
          <p:spPr>
            <a:xfrm>
              <a:off x="1322451" y="5137594"/>
              <a:ext cx="784098" cy="544957"/>
            </a:xfrm>
            <a:custGeom>
              <a:avLst/>
              <a:gdLst>
                <a:gd name="connsiteX0" fmla="*/ 784102 w 784098"/>
                <a:gd name="connsiteY0" fmla="*/ 229 h 544957"/>
                <a:gd name="connsiteX1" fmla="*/ 150753 w 784098"/>
                <a:gd name="connsiteY1" fmla="*/ 412725 h 544957"/>
                <a:gd name="connsiteX2" fmla="*/ 4 w 784098"/>
                <a:gd name="connsiteY2" fmla="*/ 545186 h 544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098" h="544957">
                  <a:moveTo>
                    <a:pt x="784102" y="229"/>
                  </a:moveTo>
                  <a:cubicBezTo>
                    <a:pt x="632972" y="86970"/>
                    <a:pt x="363224" y="248641"/>
                    <a:pt x="150753" y="412725"/>
                  </a:cubicBezTo>
                  <a:cubicBezTo>
                    <a:pt x="98302" y="453111"/>
                    <a:pt x="43819" y="502895"/>
                    <a:pt x="4" y="545186"/>
                  </a:cubicBezTo>
                </a:path>
              </a:pathLst>
            </a:custGeom>
            <a:noFill/>
            <a:ln w="1268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4" name="Graphic 122">
            <a:extLst>
              <a:ext uri="{FF2B5EF4-FFF2-40B4-BE49-F238E27FC236}">
                <a16:creationId xmlns:a16="http://schemas.microsoft.com/office/drawing/2014/main" id="{6A0BF97F-217B-474F-893F-BF9CEC035021}"/>
              </a:ext>
            </a:extLst>
          </p:cNvPr>
          <p:cNvGrpSpPr/>
          <p:nvPr/>
        </p:nvGrpSpPr>
        <p:grpSpPr>
          <a:xfrm>
            <a:off x="7334010" y="4260533"/>
            <a:ext cx="2273300" cy="2230627"/>
            <a:chOff x="8345432" y="4161959"/>
            <a:chExt cx="2273300" cy="2230627"/>
          </a:xfrm>
        </p:grpSpPr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5A311E90-699D-6445-9E54-1F53E8C8FF95}"/>
                </a:ext>
              </a:extLst>
            </p:cNvPr>
            <p:cNvSpPr/>
            <p:nvPr/>
          </p:nvSpPr>
          <p:spPr>
            <a:xfrm>
              <a:off x="8345432" y="4161959"/>
              <a:ext cx="2273300" cy="2230627"/>
            </a:xfrm>
            <a:custGeom>
              <a:avLst/>
              <a:gdLst>
                <a:gd name="connsiteX0" fmla="*/ 4 w 2273300"/>
                <a:gd name="connsiteY0" fmla="*/ 2230800 h 2230627"/>
                <a:gd name="connsiteX1" fmla="*/ 4 w 2273300"/>
                <a:gd name="connsiteY1" fmla="*/ 172 h 2230627"/>
                <a:gd name="connsiteX2" fmla="*/ 2273304 w 2273300"/>
                <a:gd name="connsiteY2" fmla="*/ 172 h 2230627"/>
                <a:gd name="connsiteX3" fmla="*/ 2273304 w 2273300"/>
                <a:gd name="connsiteY3" fmla="*/ 2230800 h 2230627"/>
                <a:gd name="connsiteX4" fmla="*/ 4 w 2273300"/>
                <a:gd name="connsiteY4" fmla="*/ 2230800 h 2230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3300" h="2230627">
                  <a:moveTo>
                    <a:pt x="4" y="2230800"/>
                  </a:moveTo>
                  <a:lnTo>
                    <a:pt x="4" y="172"/>
                  </a:lnTo>
                  <a:lnTo>
                    <a:pt x="2273304" y="172"/>
                  </a:lnTo>
                  <a:lnTo>
                    <a:pt x="2273304" y="2230800"/>
                  </a:lnTo>
                  <a:lnTo>
                    <a:pt x="4" y="2230800"/>
                  </a:lnTo>
                  <a:close/>
                </a:path>
              </a:pathLst>
            </a:custGeom>
            <a:solidFill>
              <a:srgbClr val="FFFFFF"/>
            </a:solidFill>
            <a:ln w="126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560C98B0-AE9A-2545-8ACD-0E7C40D4BC0C}"/>
                </a:ext>
              </a:extLst>
            </p:cNvPr>
            <p:cNvSpPr/>
            <p:nvPr/>
          </p:nvSpPr>
          <p:spPr>
            <a:xfrm>
              <a:off x="9234432" y="4314359"/>
              <a:ext cx="482600" cy="472566"/>
            </a:xfrm>
            <a:custGeom>
              <a:avLst/>
              <a:gdLst>
                <a:gd name="connsiteX0" fmla="*/ 4 w 482600"/>
                <a:gd name="connsiteY0" fmla="*/ 472739 h 472566"/>
                <a:gd name="connsiteX1" fmla="*/ 4 w 482600"/>
                <a:gd name="connsiteY1" fmla="*/ 172 h 472566"/>
                <a:gd name="connsiteX2" fmla="*/ 482604 w 482600"/>
                <a:gd name="connsiteY2" fmla="*/ 172 h 472566"/>
                <a:gd name="connsiteX3" fmla="*/ 482604 w 482600"/>
                <a:gd name="connsiteY3" fmla="*/ 472739 h 472566"/>
                <a:gd name="connsiteX4" fmla="*/ 4 w 482600"/>
                <a:gd name="connsiteY4" fmla="*/ 472739 h 47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600" h="472566">
                  <a:moveTo>
                    <a:pt x="4" y="472739"/>
                  </a:moveTo>
                  <a:lnTo>
                    <a:pt x="4" y="172"/>
                  </a:lnTo>
                  <a:lnTo>
                    <a:pt x="482604" y="172"/>
                  </a:lnTo>
                  <a:lnTo>
                    <a:pt x="482604" y="472739"/>
                  </a:lnTo>
                  <a:lnTo>
                    <a:pt x="4" y="472739"/>
                  </a:lnTo>
                  <a:close/>
                </a:path>
              </a:pathLst>
            </a:custGeom>
            <a:noFill/>
            <a:ln w="1266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680F32D1-0B9E-2C4E-82C5-691618C7841B}"/>
                </a:ext>
              </a:extLst>
            </p:cNvPr>
            <p:cNvSpPr/>
            <p:nvPr/>
          </p:nvSpPr>
          <p:spPr>
            <a:xfrm>
              <a:off x="8993132" y="5040925"/>
              <a:ext cx="977900" cy="472694"/>
            </a:xfrm>
            <a:custGeom>
              <a:avLst/>
              <a:gdLst>
                <a:gd name="connsiteX0" fmla="*/ 4 w 977900"/>
                <a:gd name="connsiteY0" fmla="*/ 472866 h 472694"/>
                <a:gd name="connsiteX1" fmla="*/ 4 w 977900"/>
                <a:gd name="connsiteY1" fmla="*/ 172 h 472694"/>
                <a:gd name="connsiteX2" fmla="*/ 977904 w 977900"/>
                <a:gd name="connsiteY2" fmla="*/ 172 h 472694"/>
                <a:gd name="connsiteX3" fmla="*/ 977904 w 977900"/>
                <a:gd name="connsiteY3" fmla="*/ 472866 h 472694"/>
                <a:gd name="connsiteX4" fmla="*/ 4 w 977900"/>
                <a:gd name="connsiteY4" fmla="*/ 472866 h 472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900" h="472694">
                  <a:moveTo>
                    <a:pt x="4" y="472866"/>
                  </a:moveTo>
                  <a:lnTo>
                    <a:pt x="4" y="172"/>
                  </a:lnTo>
                  <a:lnTo>
                    <a:pt x="977904" y="172"/>
                  </a:lnTo>
                  <a:lnTo>
                    <a:pt x="977904" y="472866"/>
                  </a:lnTo>
                  <a:lnTo>
                    <a:pt x="4" y="472866"/>
                  </a:lnTo>
                  <a:close/>
                </a:path>
              </a:pathLst>
            </a:custGeom>
            <a:noFill/>
            <a:ln w="1266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800933AB-FFB1-8145-A496-05E43E939CDD}"/>
                </a:ext>
              </a:extLst>
            </p:cNvPr>
            <p:cNvSpPr/>
            <p:nvPr/>
          </p:nvSpPr>
          <p:spPr>
            <a:xfrm>
              <a:off x="8497832" y="5767620"/>
              <a:ext cx="1968500" cy="472566"/>
            </a:xfrm>
            <a:custGeom>
              <a:avLst/>
              <a:gdLst>
                <a:gd name="connsiteX0" fmla="*/ 4 w 1968500"/>
                <a:gd name="connsiteY0" fmla="*/ 472739 h 472566"/>
                <a:gd name="connsiteX1" fmla="*/ 4 w 1968500"/>
                <a:gd name="connsiteY1" fmla="*/ 172 h 472566"/>
                <a:gd name="connsiteX2" fmla="*/ 1968504 w 1968500"/>
                <a:gd name="connsiteY2" fmla="*/ 172 h 472566"/>
                <a:gd name="connsiteX3" fmla="*/ 1968504 w 1968500"/>
                <a:gd name="connsiteY3" fmla="*/ 472739 h 472566"/>
                <a:gd name="connsiteX4" fmla="*/ 4 w 1968500"/>
                <a:gd name="connsiteY4" fmla="*/ 472739 h 47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500" h="472566">
                  <a:moveTo>
                    <a:pt x="4" y="472739"/>
                  </a:moveTo>
                  <a:lnTo>
                    <a:pt x="4" y="172"/>
                  </a:lnTo>
                  <a:lnTo>
                    <a:pt x="1968504" y="172"/>
                  </a:lnTo>
                  <a:lnTo>
                    <a:pt x="1968504" y="472739"/>
                  </a:lnTo>
                  <a:lnTo>
                    <a:pt x="4" y="472739"/>
                  </a:lnTo>
                  <a:close/>
                </a:path>
              </a:pathLst>
            </a:custGeom>
            <a:noFill/>
            <a:ln w="1266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9" name="Graphic 122">
              <a:extLst>
                <a:ext uri="{FF2B5EF4-FFF2-40B4-BE49-F238E27FC236}">
                  <a16:creationId xmlns:a16="http://schemas.microsoft.com/office/drawing/2014/main" id="{6A0BF97F-217B-474F-893F-BF9CEC035021}"/>
                </a:ext>
              </a:extLst>
            </p:cNvPr>
            <p:cNvGrpSpPr/>
            <p:nvPr/>
          </p:nvGrpSpPr>
          <p:grpSpPr>
            <a:xfrm>
              <a:off x="9339715" y="4414689"/>
              <a:ext cx="272034" cy="272034"/>
              <a:chOff x="9339715" y="4414689"/>
              <a:chExt cx="272034" cy="272034"/>
            </a:xfrm>
          </p:grpSpPr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7AF25007-3C65-4B44-8A08-A4D2F6169400}"/>
                  </a:ext>
                </a:extLst>
              </p:cNvPr>
              <p:cNvSpPr/>
              <p:nvPr/>
            </p:nvSpPr>
            <p:spPr>
              <a:xfrm>
                <a:off x="9339715" y="4414689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189 h 272034"/>
                  <a:gd name="connsiteX1" fmla="*/ 136021 w 272034"/>
                  <a:gd name="connsiteY1" fmla="*/ 272206 h 272034"/>
                  <a:gd name="connsiteX2" fmla="*/ 4 w 272034"/>
                  <a:gd name="connsiteY2" fmla="*/ 136189 h 272034"/>
                  <a:gd name="connsiteX3" fmla="*/ 136021 w 272034"/>
                  <a:gd name="connsiteY3" fmla="*/ 172 h 272034"/>
                  <a:gd name="connsiteX4" fmla="*/ 272038 w 272034"/>
                  <a:gd name="connsiteY4" fmla="*/ 136189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189"/>
                    </a:moveTo>
                    <a:cubicBezTo>
                      <a:pt x="272038" y="211309"/>
                      <a:pt x="211141" y="272206"/>
                      <a:pt x="136021" y="272206"/>
                    </a:cubicBezTo>
                    <a:cubicBezTo>
                      <a:pt x="60901" y="272206"/>
                      <a:pt x="4" y="211309"/>
                      <a:pt x="4" y="136189"/>
                    </a:cubicBezTo>
                    <a:cubicBezTo>
                      <a:pt x="4" y="61069"/>
                      <a:pt x="60901" y="172"/>
                      <a:pt x="136021" y="172"/>
                    </a:cubicBezTo>
                    <a:cubicBezTo>
                      <a:pt x="211141" y="172"/>
                      <a:pt x="272038" y="61068"/>
                      <a:pt x="272038" y="136189"/>
                    </a:cubicBezTo>
                    <a:close/>
                  </a:path>
                </a:pathLst>
              </a:custGeom>
              <a:noFill/>
              <a:ln w="1266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99EACE2-199D-4249-A21F-E0F3CD328FCE}"/>
                  </a:ext>
                </a:extLst>
              </p:cNvPr>
              <p:cNvSpPr txBox="1"/>
              <p:nvPr/>
            </p:nvSpPr>
            <p:spPr>
              <a:xfrm>
                <a:off x="9339842" y="4412275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</a:t>
                </a:r>
              </a:p>
            </p:txBody>
          </p:sp>
        </p:grpSp>
        <p:grpSp>
          <p:nvGrpSpPr>
            <p:cNvPr id="132" name="Graphic 122">
              <a:extLst>
                <a:ext uri="{FF2B5EF4-FFF2-40B4-BE49-F238E27FC236}">
                  <a16:creationId xmlns:a16="http://schemas.microsoft.com/office/drawing/2014/main" id="{6A0BF97F-217B-474F-893F-BF9CEC035021}"/>
                </a:ext>
              </a:extLst>
            </p:cNvPr>
            <p:cNvGrpSpPr/>
            <p:nvPr/>
          </p:nvGrpSpPr>
          <p:grpSpPr>
            <a:xfrm>
              <a:off x="9593715" y="5141256"/>
              <a:ext cx="272034" cy="272034"/>
              <a:chOff x="9593715" y="5141256"/>
              <a:chExt cx="272034" cy="272034"/>
            </a:xfrm>
          </p:grpSpPr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6A42B470-A4BA-F24F-901F-1791F773592B}"/>
                  </a:ext>
                </a:extLst>
              </p:cNvPr>
              <p:cNvSpPr/>
              <p:nvPr/>
            </p:nvSpPr>
            <p:spPr>
              <a:xfrm>
                <a:off x="9593715" y="5141256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189 h 272034"/>
                  <a:gd name="connsiteX1" fmla="*/ 136021 w 272034"/>
                  <a:gd name="connsiteY1" fmla="*/ 272206 h 272034"/>
                  <a:gd name="connsiteX2" fmla="*/ 4 w 272034"/>
                  <a:gd name="connsiteY2" fmla="*/ 136189 h 272034"/>
                  <a:gd name="connsiteX3" fmla="*/ 136021 w 272034"/>
                  <a:gd name="connsiteY3" fmla="*/ 172 h 272034"/>
                  <a:gd name="connsiteX4" fmla="*/ 272038 w 272034"/>
                  <a:gd name="connsiteY4" fmla="*/ 136189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189"/>
                    </a:moveTo>
                    <a:cubicBezTo>
                      <a:pt x="272038" y="211309"/>
                      <a:pt x="211141" y="272206"/>
                      <a:pt x="136021" y="272206"/>
                    </a:cubicBezTo>
                    <a:cubicBezTo>
                      <a:pt x="60901" y="272206"/>
                      <a:pt x="4" y="211309"/>
                      <a:pt x="4" y="136189"/>
                    </a:cubicBezTo>
                    <a:cubicBezTo>
                      <a:pt x="4" y="61069"/>
                      <a:pt x="60901" y="172"/>
                      <a:pt x="136021" y="172"/>
                    </a:cubicBezTo>
                    <a:cubicBezTo>
                      <a:pt x="211141" y="172"/>
                      <a:pt x="272038" y="61069"/>
                      <a:pt x="272038" y="136189"/>
                    </a:cubicBezTo>
                    <a:close/>
                  </a:path>
                </a:pathLst>
              </a:custGeom>
              <a:noFill/>
              <a:ln w="1266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FF554F9E-7322-C247-976F-DF2040E1DDFC}"/>
                  </a:ext>
                </a:extLst>
              </p:cNvPr>
              <p:cNvSpPr txBox="1"/>
              <p:nvPr/>
            </p:nvSpPr>
            <p:spPr>
              <a:xfrm>
                <a:off x="9593842" y="5138842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2</a:t>
                </a:r>
              </a:p>
            </p:txBody>
          </p:sp>
        </p:grp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18FFB1F0-19E2-074A-86B6-5AE31281301B}"/>
                </a:ext>
              </a:extLst>
            </p:cNvPr>
            <p:cNvSpPr/>
            <p:nvPr/>
          </p:nvSpPr>
          <p:spPr>
            <a:xfrm>
              <a:off x="9517642" y="4679103"/>
              <a:ext cx="169290" cy="467105"/>
            </a:xfrm>
            <a:custGeom>
              <a:avLst/>
              <a:gdLst>
                <a:gd name="connsiteX0" fmla="*/ 4 w 169290"/>
                <a:gd name="connsiteY0" fmla="*/ 172 h 467105"/>
                <a:gd name="connsiteX1" fmla="*/ 169295 w 169290"/>
                <a:gd name="connsiteY1" fmla="*/ 467278 h 467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290" h="467105">
                  <a:moveTo>
                    <a:pt x="4" y="172"/>
                  </a:moveTo>
                  <a:cubicBezTo>
                    <a:pt x="46867" y="129331"/>
                    <a:pt x="122051" y="337230"/>
                    <a:pt x="169295" y="467278"/>
                  </a:cubicBezTo>
                </a:path>
              </a:pathLst>
            </a:custGeom>
            <a:noFill/>
            <a:ln w="1266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6" name="Graphic 122">
              <a:extLst>
                <a:ext uri="{FF2B5EF4-FFF2-40B4-BE49-F238E27FC236}">
                  <a16:creationId xmlns:a16="http://schemas.microsoft.com/office/drawing/2014/main" id="{6A0BF97F-217B-474F-893F-BF9CEC035021}"/>
                </a:ext>
              </a:extLst>
            </p:cNvPr>
            <p:cNvGrpSpPr/>
            <p:nvPr/>
          </p:nvGrpSpPr>
          <p:grpSpPr>
            <a:xfrm>
              <a:off x="9098415" y="5141256"/>
              <a:ext cx="272034" cy="272034"/>
              <a:chOff x="9098415" y="5141256"/>
              <a:chExt cx="272034" cy="272034"/>
            </a:xfrm>
          </p:grpSpPr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8E694DD1-9D15-8448-A7C2-86DBD689CECE}"/>
                  </a:ext>
                </a:extLst>
              </p:cNvPr>
              <p:cNvSpPr/>
              <p:nvPr/>
            </p:nvSpPr>
            <p:spPr>
              <a:xfrm>
                <a:off x="9098415" y="5141256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189 h 272034"/>
                  <a:gd name="connsiteX1" fmla="*/ 136021 w 272034"/>
                  <a:gd name="connsiteY1" fmla="*/ 272206 h 272034"/>
                  <a:gd name="connsiteX2" fmla="*/ 4 w 272034"/>
                  <a:gd name="connsiteY2" fmla="*/ 136189 h 272034"/>
                  <a:gd name="connsiteX3" fmla="*/ 136021 w 272034"/>
                  <a:gd name="connsiteY3" fmla="*/ 172 h 272034"/>
                  <a:gd name="connsiteX4" fmla="*/ 272038 w 272034"/>
                  <a:gd name="connsiteY4" fmla="*/ 136189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189"/>
                    </a:moveTo>
                    <a:cubicBezTo>
                      <a:pt x="272038" y="211309"/>
                      <a:pt x="211141" y="272206"/>
                      <a:pt x="136021" y="272206"/>
                    </a:cubicBezTo>
                    <a:cubicBezTo>
                      <a:pt x="60901" y="272206"/>
                      <a:pt x="4" y="211309"/>
                      <a:pt x="4" y="136189"/>
                    </a:cubicBezTo>
                    <a:cubicBezTo>
                      <a:pt x="4" y="61069"/>
                      <a:pt x="60901" y="172"/>
                      <a:pt x="136021" y="172"/>
                    </a:cubicBezTo>
                    <a:cubicBezTo>
                      <a:pt x="211141" y="172"/>
                      <a:pt x="272038" y="61069"/>
                      <a:pt x="272038" y="136189"/>
                    </a:cubicBezTo>
                    <a:close/>
                  </a:path>
                </a:pathLst>
              </a:custGeom>
              <a:noFill/>
              <a:ln w="1266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B34BA32A-D34B-8A4D-8B7C-7A4AE326A51B}"/>
                  </a:ext>
                </a:extLst>
              </p:cNvPr>
              <p:cNvSpPr txBox="1"/>
              <p:nvPr/>
            </p:nvSpPr>
            <p:spPr>
              <a:xfrm>
                <a:off x="9098542" y="5138842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3</a:t>
                </a:r>
              </a:p>
            </p:txBody>
          </p:sp>
        </p:grp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1A207E74-BD2B-654A-BDF0-25980A1B66BA}"/>
                </a:ext>
              </a:extLst>
            </p:cNvPr>
            <p:cNvSpPr/>
            <p:nvPr/>
          </p:nvSpPr>
          <p:spPr>
            <a:xfrm>
              <a:off x="9274818" y="4682278"/>
              <a:ext cx="160019" cy="465073"/>
            </a:xfrm>
            <a:custGeom>
              <a:avLst/>
              <a:gdLst>
                <a:gd name="connsiteX0" fmla="*/ 160024 w 160019"/>
                <a:gd name="connsiteY0" fmla="*/ 172 h 465073"/>
                <a:gd name="connsiteX1" fmla="*/ 4 w 160019"/>
                <a:gd name="connsiteY1" fmla="*/ 465246 h 4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019" h="465073">
                  <a:moveTo>
                    <a:pt x="160024" y="172"/>
                  </a:moveTo>
                  <a:cubicBezTo>
                    <a:pt x="115320" y="129966"/>
                    <a:pt x="44327" y="336214"/>
                    <a:pt x="4" y="465246"/>
                  </a:cubicBezTo>
                </a:path>
              </a:pathLst>
            </a:custGeom>
            <a:noFill/>
            <a:ln w="1266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0" name="Graphic 122">
              <a:extLst>
                <a:ext uri="{FF2B5EF4-FFF2-40B4-BE49-F238E27FC236}">
                  <a16:creationId xmlns:a16="http://schemas.microsoft.com/office/drawing/2014/main" id="{6A0BF97F-217B-474F-893F-BF9CEC035021}"/>
                </a:ext>
              </a:extLst>
            </p:cNvPr>
            <p:cNvGrpSpPr/>
            <p:nvPr/>
          </p:nvGrpSpPr>
          <p:grpSpPr>
            <a:xfrm>
              <a:off x="10089015" y="5867823"/>
              <a:ext cx="272034" cy="272033"/>
              <a:chOff x="10089015" y="5867823"/>
              <a:chExt cx="272034" cy="272033"/>
            </a:xfrm>
          </p:grpSpPr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DF3E3C18-C334-1B42-8F6E-D8866EFA0156}"/>
                  </a:ext>
                </a:extLst>
              </p:cNvPr>
              <p:cNvSpPr/>
              <p:nvPr/>
            </p:nvSpPr>
            <p:spPr>
              <a:xfrm>
                <a:off x="10089015" y="5867823"/>
                <a:ext cx="272034" cy="272033"/>
              </a:xfrm>
              <a:custGeom>
                <a:avLst/>
                <a:gdLst>
                  <a:gd name="connsiteX0" fmla="*/ 272038 w 272034"/>
                  <a:gd name="connsiteY0" fmla="*/ 136189 h 272033"/>
                  <a:gd name="connsiteX1" fmla="*/ 136021 w 272034"/>
                  <a:gd name="connsiteY1" fmla="*/ 272206 h 272033"/>
                  <a:gd name="connsiteX2" fmla="*/ 4 w 272034"/>
                  <a:gd name="connsiteY2" fmla="*/ 136189 h 272033"/>
                  <a:gd name="connsiteX3" fmla="*/ 136021 w 272034"/>
                  <a:gd name="connsiteY3" fmla="*/ 172 h 272033"/>
                  <a:gd name="connsiteX4" fmla="*/ 272038 w 272034"/>
                  <a:gd name="connsiteY4" fmla="*/ 136189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3">
                    <a:moveTo>
                      <a:pt x="272038" y="136189"/>
                    </a:moveTo>
                    <a:cubicBezTo>
                      <a:pt x="272038" y="211309"/>
                      <a:pt x="211141" y="272206"/>
                      <a:pt x="136021" y="272206"/>
                    </a:cubicBezTo>
                    <a:cubicBezTo>
                      <a:pt x="60901" y="272206"/>
                      <a:pt x="4" y="211309"/>
                      <a:pt x="4" y="136189"/>
                    </a:cubicBezTo>
                    <a:cubicBezTo>
                      <a:pt x="4" y="61069"/>
                      <a:pt x="60901" y="172"/>
                      <a:pt x="136021" y="172"/>
                    </a:cubicBezTo>
                    <a:cubicBezTo>
                      <a:pt x="211141" y="172"/>
                      <a:pt x="272038" y="61069"/>
                      <a:pt x="272038" y="136189"/>
                    </a:cubicBezTo>
                    <a:close/>
                  </a:path>
                </a:pathLst>
              </a:custGeom>
              <a:noFill/>
              <a:ln w="1266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E241E91-7146-EC46-97F9-0B2DE8636AD1}"/>
                  </a:ext>
                </a:extLst>
              </p:cNvPr>
              <p:cNvSpPr txBox="1"/>
              <p:nvPr/>
            </p:nvSpPr>
            <p:spPr>
              <a:xfrm>
                <a:off x="10089142" y="5865410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4</a:t>
                </a:r>
              </a:p>
            </p:txBody>
          </p:sp>
        </p:grp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6CAF45F6-61B2-B24D-9733-4A5847454263}"/>
                </a:ext>
              </a:extLst>
            </p:cNvPr>
            <p:cNvSpPr/>
            <p:nvPr/>
          </p:nvSpPr>
          <p:spPr>
            <a:xfrm>
              <a:off x="9802757" y="5393478"/>
              <a:ext cx="348869" cy="493775"/>
            </a:xfrm>
            <a:custGeom>
              <a:avLst/>
              <a:gdLst>
                <a:gd name="connsiteX0" fmla="*/ 4 w 348869"/>
                <a:gd name="connsiteY0" fmla="*/ 172 h 493775"/>
                <a:gd name="connsiteX1" fmla="*/ 348873 w 348869"/>
                <a:gd name="connsiteY1" fmla="*/ 493948 h 49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775">
                  <a:moveTo>
                    <a:pt x="4" y="172"/>
                  </a:moveTo>
                  <a:cubicBezTo>
                    <a:pt x="93730" y="132760"/>
                    <a:pt x="255147" y="361233"/>
                    <a:pt x="348873" y="493948"/>
                  </a:cubicBezTo>
                </a:path>
              </a:pathLst>
            </a:custGeom>
            <a:noFill/>
            <a:ln w="1266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4" name="Graphic 122">
              <a:extLst>
                <a:ext uri="{FF2B5EF4-FFF2-40B4-BE49-F238E27FC236}">
                  <a16:creationId xmlns:a16="http://schemas.microsoft.com/office/drawing/2014/main" id="{6A0BF97F-217B-474F-893F-BF9CEC035021}"/>
                </a:ext>
              </a:extLst>
            </p:cNvPr>
            <p:cNvGrpSpPr/>
            <p:nvPr/>
          </p:nvGrpSpPr>
          <p:grpSpPr>
            <a:xfrm>
              <a:off x="9593715" y="5867823"/>
              <a:ext cx="272034" cy="272033"/>
              <a:chOff x="9593715" y="5867823"/>
              <a:chExt cx="272034" cy="272033"/>
            </a:xfrm>
          </p:grpSpPr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2FAA7A65-2BF3-C74A-BA07-1ECE865EEE00}"/>
                  </a:ext>
                </a:extLst>
              </p:cNvPr>
              <p:cNvSpPr/>
              <p:nvPr/>
            </p:nvSpPr>
            <p:spPr>
              <a:xfrm>
                <a:off x="9593715" y="5867823"/>
                <a:ext cx="272034" cy="272033"/>
              </a:xfrm>
              <a:custGeom>
                <a:avLst/>
                <a:gdLst>
                  <a:gd name="connsiteX0" fmla="*/ 272038 w 272034"/>
                  <a:gd name="connsiteY0" fmla="*/ 136189 h 272033"/>
                  <a:gd name="connsiteX1" fmla="*/ 136021 w 272034"/>
                  <a:gd name="connsiteY1" fmla="*/ 272206 h 272033"/>
                  <a:gd name="connsiteX2" fmla="*/ 4 w 272034"/>
                  <a:gd name="connsiteY2" fmla="*/ 136189 h 272033"/>
                  <a:gd name="connsiteX3" fmla="*/ 136021 w 272034"/>
                  <a:gd name="connsiteY3" fmla="*/ 172 h 272033"/>
                  <a:gd name="connsiteX4" fmla="*/ 272038 w 272034"/>
                  <a:gd name="connsiteY4" fmla="*/ 136189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3">
                    <a:moveTo>
                      <a:pt x="272038" y="136189"/>
                    </a:moveTo>
                    <a:cubicBezTo>
                      <a:pt x="272038" y="211309"/>
                      <a:pt x="211141" y="272206"/>
                      <a:pt x="136021" y="272206"/>
                    </a:cubicBezTo>
                    <a:cubicBezTo>
                      <a:pt x="60901" y="272206"/>
                      <a:pt x="4" y="211309"/>
                      <a:pt x="4" y="136189"/>
                    </a:cubicBezTo>
                    <a:cubicBezTo>
                      <a:pt x="4" y="61069"/>
                      <a:pt x="60901" y="172"/>
                      <a:pt x="136021" y="172"/>
                    </a:cubicBezTo>
                    <a:cubicBezTo>
                      <a:pt x="211141" y="172"/>
                      <a:pt x="272038" y="61069"/>
                      <a:pt x="272038" y="136189"/>
                    </a:cubicBezTo>
                    <a:close/>
                  </a:path>
                </a:pathLst>
              </a:custGeom>
              <a:noFill/>
              <a:ln w="1266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FDBC7185-8E80-544C-A29A-6FDA17D48570}"/>
                  </a:ext>
                </a:extLst>
              </p:cNvPr>
              <p:cNvSpPr txBox="1"/>
              <p:nvPr/>
            </p:nvSpPr>
            <p:spPr>
              <a:xfrm>
                <a:off x="9593842" y="5865410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5</a:t>
                </a:r>
              </a:p>
            </p:txBody>
          </p:sp>
        </p:grp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E227F46A-9F47-B342-B2DF-9044F90BEABC}"/>
                </a:ext>
              </a:extLst>
            </p:cNvPr>
            <p:cNvSpPr/>
            <p:nvPr/>
          </p:nvSpPr>
          <p:spPr>
            <a:xfrm>
              <a:off x="9729732" y="5412147"/>
              <a:ext cx="12700" cy="453516"/>
            </a:xfrm>
            <a:custGeom>
              <a:avLst/>
              <a:gdLst>
                <a:gd name="connsiteX0" fmla="*/ 4 w 12700"/>
                <a:gd name="connsiteY0" fmla="*/ 172 h 453516"/>
                <a:gd name="connsiteX1" fmla="*/ 4 w 12700"/>
                <a:gd name="connsiteY1" fmla="*/ 453689 h 45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516">
                  <a:moveTo>
                    <a:pt x="4" y="172"/>
                  </a:moveTo>
                  <a:cubicBezTo>
                    <a:pt x="4" y="127299"/>
                    <a:pt x="4" y="325419"/>
                    <a:pt x="4" y="453689"/>
                  </a:cubicBezTo>
                </a:path>
              </a:pathLst>
            </a:custGeom>
            <a:noFill/>
            <a:ln w="1266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8" name="Graphic 122">
              <a:extLst>
                <a:ext uri="{FF2B5EF4-FFF2-40B4-BE49-F238E27FC236}">
                  <a16:creationId xmlns:a16="http://schemas.microsoft.com/office/drawing/2014/main" id="{6A0BF97F-217B-474F-893F-BF9CEC035021}"/>
                </a:ext>
              </a:extLst>
            </p:cNvPr>
            <p:cNvGrpSpPr/>
            <p:nvPr/>
          </p:nvGrpSpPr>
          <p:grpSpPr>
            <a:xfrm>
              <a:off x="9098415" y="5867823"/>
              <a:ext cx="272034" cy="272033"/>
              <a:chOff x="9098415" y="5867823"/>
              <a:chExt cx="272034" cy="272033"/>
            </a:xfrm>
          </p:grpSpPr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F8F3C140-A417-7545-8610-0DB15A4B9379}"/>
                  </a:ext>
                </a:extLst>
              </p:cNvPr>
              <p:cNvSpPr/>
              <p:nvPr/>
            </p:nvSpPr>
            <p:spPr>
              <a:xfrm>
                <a:off x="9098415" y="5867823"/>
                <a:ext cx="272034" cy="272033"/>
              </a:xfrm>
              <a:custGeom>
                <a:avLst/>
                <a:gdLst>
                  <a:gd name="connsiteX0" fmla="*/ 272038 w 272034"/>
                  <a:gd name="connsiteY0" fmla="*/ 136189 h 272033"/>
                  <a:gd name="connsiteX1" fmla="*/ 136021 w 272034"/>
                  <a:gd name="connsiteY1" fmla="*/ 272206 h 272033"/>
                  <a:gd name="connsiteX2" fmla="*/ 4 w 272034"/>
                  <a:gd name="connsiteY2" fmla="*/ 136189 h 272033"/>
                  <a:gd name="connsiteX3" fmla="*/ 136021 w 272034"/>
                  <a:gd name="connsiteY3" fmla="*/ 172 h 272033"/>
                  <a:gd name="connsiteX4" fmla="*/ 272038 w 272034"/>
                  <a:gd name="connsiteY4" fmla="*/ 136189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3">
                    <a:moveTo>
                      <a:pt x="272038" y="136189"/>
                    </a:moveTo>
                    <a:cubicBezTo>
                      <a:pt x="272038" y="211309"/>
                      <a:pt x="211141" y="272206"/>
                      <a:pt x="136021" y="272206"/>
                    </a:cubicBezTo>
                    <a:cubicBezTo>
                      <a:pt x="60901" y="272206"/>
                      <a:pt x="4" y="211309"/>
                      <a:pt x="4" y="136189"/>
                    </a:cubicBezTo>
                    <a:cubicBezTo>
                      <a:pt x="4" y="61069"/>
                      <a:pt x="60901" y="172"/>
                      <a:pt x="136021" y="172"/>
                    </a:cubicBezTo>
                    <a:cubicBezTo>
                      <a:pt x="211141" y="172"/>
                      <a:pt x="272038" y="61069"/>
                      <a:pt x="272038" y="136189"/>
                    </a:cubicBezTo>
                    <a:close/>
                  </a:path>
                </a:pathLst>
              </a:custGeom>
              <a:noFill/>
              <a:ln w="1266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287658A6-879C-E045-8A6A-ADB8BA86626B}"/>
                  </a:ext>
                </a:extLst>
              </p:cNvPr>
              <p:cNvSpPr txBox="1"/>
              <p:nvPr/>
            </p:nvSpPr>
            <p:spPr>
              <a:xfrm>
                <a:off x="9098542" y="5865410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6</a:t>
                </a:r>
              </a:p>
            </p:txBody>
          </p:sp>
        </p:grp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DD85414A-EBA7-114F-9EF8-C70F819BC20A}"/>
                </a:ext>
              </a:extLst>
            </p:cNvPr>
            <p:cNvSpPr/>
            <p:nvPr/>
          </p:nvSpPr>
          <p:spPr>
            <a:xfrm>
              <a:off x="9234432" y="5412147"/>
              <a:ext cx="12700" cy="453516"/>
            </a:xfrm>
            <a:custGeom>
              <a:avLst/>
              <a:gdLst>
                <a:gd name="connsiteX0" fmla="*/ 4 w 12700"/>
                <a:gd name="connsiteY0" fmla="*/ 172 h 453516"/>
                <a:gd name="connsiteX1" fmla="*/ 4 w 12700"/>
                <a:gd name="connsiteY1" fmla="*/ 453689 h 45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516">
                  <a:moveTo>
                    <a:pt x="4" y="172"/>
                  </a:moveTo>
                  <a:cubicBezTo>
                    <a:pt x="4" y="127299"/>
                    <a:pt x="4" y="325419"/>
                    <a:pt x="4" y="453689"/>
                  </a:cubicBezTo>
                </a:path>
              </a:pathLst>
            </a:custGeom>
            <a:noFill/>
            <a:ln w="1266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52" name="Graphic 122">
              <a:extLst>
                <a:ext uri="{FF2B5EF4-FFF2-40B4-BE49-F238E27FC236}">
                  <a16:creationId xmlns:a16="http://schemas.microsoft.com/office/drawing/2014/main" id="{6A0BF97F-217B-474F-893F-BF9CEC035021}"/>
                </a:ext>
              </a:extLst>
            </p:cNvPr>
            <p:cNvGrpSpPr/>
            <p:nvPr/>
          </p:nvGrpSpPr>
          <p:grpSpPr>
            <a:xfrm>
              <a:off x="8603115" y="5867823"/>
              <a:ext cx="272034" cy="272033"/>
              <a:chOff x="8603115" y="5867823"/>
              <a:chExt cx="272034" cy="272033"/>
            </a:xfrm>
          </p:grpSpPr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50E49519-AEB1-094C-A8CD-8415D7E9885F}"/>
                  </a:ext>
                </a:extLst>
              </p:cNvPr>
              <p:cNvSpPr/>
              <p:nvPr/>
            </p:nvSpPr>
            <p:spPr>
              <a:xfrm>
                <a:off x="8603115" y="5867823"/>
                <a:ext cx="272034" cy="272033"/>
              </a:xfrm>
              <a:custGeom>
                <a:avLst/>
                <a:gdLst>
                  <a:gd name="connsiteX0" fmla="*/ 272038 w 272034"/>
                  <a:gd name="connsiteY0" fmla="*/ 136189 h 272033"/>
                  <a:gd name="connsiteX1" fmla="*/ 136021 w 272034"/>
                  <a:gd name="connsiteY1" fmla="*/ 272206 h 272033"/>
                  <a:gd name="connsiteX2" fmla="*/ 4 w 272034"/>
                  <a:gd name="connsiteY2" fmla="*/ 136189 h 272033"/>
                  <a:gd name="connsiteX3" fmla="*/ 136021 w 272034"/>
                  <a:gd name="connsiteY3" fmla="*/ 172 h 272033"/>
                  <a:gd name="connsiteX4" fmla="*/ 272038 w 272034"/>
                  <a:gd name="connsiteY4" fmla="*/ 136189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3">
                    <a:moveTo>
                      <a:pt x="272038" y="136189"/>
                    </a:moveTo>
                    <a:cubicBezTo>
                      <a:pt x="272038" y="211309"/>
                      <a:pt x="211141" y="272206"/>
                      <a:pt x="136021" y="272206"/>
                    </a:cubicBezTo>
                    <a:cubicBezTo>
                      <a:pt x="60901" y="272206"/>
                      <a:pt x="4" y="211309"/>
                      <a:pt x="4" y="136189"/>
                    </a:cubicBezTo>
                    <a:cubicBezTo>
                      <a:pt x="4" y="61069"/>
                      <a:pt x="60901" y="172"/>
                      <a:pt x="136021" y="172"/>
                    </a:cubicBezTo>
                    <a:cubicBezTo>
                      <a:pt x="211141" y="172"/>
                      <a:pt x="272038" y="61069"/>
                      <a:pt x="272038" y="136189"/>
                    </a:cubicBezTo>
                    <a:close/>
                  </a:path>
                </a:pathLst>
              </a:custGeom>
              <a:noFill/>
              <a:ln w="1266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6F7C58D9-5A61-4942-86E9-64C5C5E25E84}"/>
                  </a:ext>
                </a:extLst>
              </p:cNvPr>
              <p:cNvSpPr txBox="1"/>
              <p:nvPr/>
            </p:nvSpPr>
            <p:spPr>
              <a:xfrm>
                <a:off x="8603242" y="5865410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7</a:t>
                </a:r>
              </a:p>
            </p:txBody>
          </p:sp>
        </p:grp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9856999B-F42C-2B41-ABA3-D506C6CC69A5}"/>
                </a:ext>
              </a:extLst>
            </p:cNvPr>
            <p:cNvSpPr/>
            <p:nvPr/>
          </p:nvSpPr>
          <p:spPr>
            <a:xfrm>
              <a:off x="8812537" y="5393478"/>
              <a:ext cx="348869" cy="493775"/>
            </a:xfrm>
            <a:custGeom>
              <a:avLst/>
              <a:gdLst>
                <a:gd name="connsiteX0" fmla="*/ 348873 w 348869"/>
                <a:gd name="connsiteY0" fmla="*/ 172 h 493775"/>
                <a:gd name="connsiteX1" fmla="*/ 4 w 348869"/>
                <a:gd name="connsiteY1" fmla="*/ 493948 h 49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775">
                  <a:moveTo>
                    <a:pt x="348873" y="172"/>
                  </a:moveTo>
                  <a:cubicBezTo>
                    <a:pt x="255147" y="132760"/>
                    <a:pt x="93730" y="361233"/>
                    <a:pt x="4" y="493948"/>
                  </a:cubicBezTo>
                </a:path>
              </a:pathLst>
            </a:custGeom>
            <a:noFill/>
            <a:ln w="1266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6" name="TextBox 155">
            <a:extLst>
              <a:ext uri="{FF2B5EF4-FFF2-40B4-BE49-F238E27FC236}">
                <a16:creationId xmlns:a16="http://schemas.microsoft.com/office/drawing/2014/main" id="{30A6E8C5-36C1-C044-91F5-8A8B7D8D2035}"/>
              </a:ext>
            </a:extLst>
          </p:cNvPr>
          <p:cNvSpPr txBox="1"/>
          <p:nvPr/>
        </p:nvSpPr>
        <p:spPr>
          <a:xfrm>
            <a:off x="6402210" y="442946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درخت پر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CFDF7B7F-5E8C-6B44-B73A-82AC79A5D09D}"/>
              </a:ext>
            </a:extLst>
          </p:cNvPr>
          <p:cNvCxnSpPr>
            <a:stCxn id="156" idx="1"/>
          </p:cNvCxnSpPr>
          <p:nvPr/>
        </p:nvCxnSpPr>
        <p:spPr>
          <a:xfrm flipH="1">
            <a:off x="5982920" y="4614135"/>
            <a:ext cx="457200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CE2E6D39-00B7-6D46-8FD6-456C4E4A1137}"/>
              </a:ext>
            </a:extLst>
          </p:cNvPr>
          <p:cNvCxnSpPr>
            <a:stCxn id="156" idx="3"/>
          </p:cNvCxnSpPr>
          <p:nvPr/>
        </p:nvCxnSpPr>
        <p:spPr>
          <a:xfrm>
            <a:off x="7221664" y="4614135"/>
            <a:ext cx="457200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767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</a:t>
            </a:r>
            <a:r>
              <a:rPr lang="en-US" dirty="0">
                <a:latin typeface="Century" panose="02040604050505020304" pitchFamily="18" charset="0"/>
                <a:cs typeface="IRTitr" panose="02000506000000020002" pitchFamily="2" charset="-78"/>
              </a:rPr>
              <a:t>k</a:t>
            </a:r>
            <a:r>
              <a:rPr lang="fa-IR" dirty="0">
                <a:latin typeface="Century" panose="02040604050505020304" pitchFamily="18" charset="0"/>
                <a:cs typeface="IRTitr" panose="02000506000000020002" pitchFamily="2" charset="-78"/>
              </a:rPr>
              <a:t>-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تایی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کامل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به درختی اطلاق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که به جز آخرین سطح، هر لایه بیشترین تعداد راس ممکن را داشته باشد؛ در سطح آخر نیز، از چپ شروع به پر کردن راس ها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مثلا برای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k=2</a:t>
            </a:r>
            <a:r>
              <a:rPr lang="fa-IR" sz="24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داریم: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F3DE3561-1FAF-4949-BB02-76CC5918D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01294"/>
            <a:ext cx="10646493" cy="1950682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B590EDE2-470B-9F43-8D53-58D7AB1B7386}"/>
              </a:ext>
            </a:extLst>
          </p:cNvPr>
          <p:cNvSpPr/>
          <p:nvPr/>
        </p:nvSpPr>
        <p:spPr>
          <a:xfrm rot="2733171">
            <a:off x="7428546" y="5345819"/>
            <a:ext cx="964250" cy="212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3098DF6-DAC8-134D-A1A8-26C79657D87B}"/>
              </a:ext>
            </a:extLst>
          </p:cNvPr>
          <p:cNvSpPr/>
          <p:nvPr/>
        </p:nvSpPr>
        <p:spPr>
          <a:xfrm rot="2699278">
            <a:off x="1776703" y="5094305"/>
            <a:ext cx="968916" cy="284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104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تعداد درختان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تعداد درختان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n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گره را بدست آورید.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2446081-55A2-EF48-8B0E-1615A7F4742B}"/>
              </a:ext>
            </a:extLst>
          </p:cNvPr>
          <p:cNvSpPr>
            <a:spLocks noChangeAspect="1"/>
          </p:cNvSpPr>
          <p:nvPr/>
        </p:nvSpPr>
        <p:spPr>
          <a:xfrm>
            <a:off x="2406869" y="3315494"/>
            <a:ext cx="457200" cy="457200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i</a:t>
            </a:r>
            <a:endParaRPr lang="en-US" i="1" dirty="0">
              <a:latin typeface="Consolas" panose="020B0609020204030204" pitchFamily="49" charset="0"/>
              <a:ea typeface="Cambria Math" panose="02040503050406030204" pitchFamily="18" charset="0"/>
              <a:cs typeface="Consolas" panose="020B0609020204030204" pitchFamily="49" charset="0"/>
            </a:endParaRPr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D2B378B2-27FC-9940-A001-234A9160E9FC}"/>
              </a:ext>
            </a:extLst>
          </p:cNvPr>
          <p:cNvSpPr>
            <a:spLocks noChangeAspect="1"/>
          </p:cNvSpPr>
          <p:nvPr/>
        </p:nvSpPr>
        <p:spPr>
          <a:xfrm>
            <a:off x="764627" y="4805363"/>
            <a:ext cx="1371600" cy="1371600"/>
          </a:xfrm>
          <a:prstGeom prst="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n-</a:t>
            </a:r>
            <a:r>
              <a:rPr lang="en-US" i="1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i</a:t>
            </a:r>
            <a:endParaRPr lang="en-US" i="1" dirty="0">
              <a:latin typeface="Consolas" panose="020B0609020204030204" pitchFamily="49" charset="0"/>
              <a:ea typeface="Cambria Math" panose="02040503050406030204" pitchFamily="18" charset="0"/>
              <a:cs typeface="Consolas" panose="020B0609020204030204" pitchFamily="49" charset="0"/>
            </a:endParaRP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EDE76D8A-561A-9C42-A6F4-20482B8D82F4}"/>
              </a:ext>
            </a:extLst>
          </p:cNvPr>
          <p:cNvSpPr>
            <a:spLocks noChangeAspect="1"/>
          </p:cNvSpPr>
          <p:nvPr/>
        </p:nvSpPr>
        <p:spPr>
          <a:xfrm>
            <a:off x="2864069" y="4805363"/>
            <a:ext cx="1188720" cy="1188720"/>
          </a:xfrm>
          <a:prstGeom prst="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i-1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F34970-4A1E-9B43-AB71-050D69282620}"/>
              </a:ext>
            </a:extLst>
          </p:cNvPr>
          <p:cNvCxnSpPr>
            <a:stCxn id="5" idx="0"/>
            <a:endCxn id="4" idx="3"/>
          </p:cNvCxnSpPr>
          <p:nvPr/>
        </p:nvCxnSpPr>
        <p:spPr>
          <a:xfrm flipV="1">
            <a:off x="1450427" y="3705739"/>
            <a:ext cx="1023397" cy="1099624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168ADE-C010-654D-A486-A9706F956161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2797114" y="3705739"/>
            <a:ext cx="661315" cy="1099624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971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تعداد درختان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تعداد درختان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n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گره را بدست آورید.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2446081-55A2-EF48-8B0E-1615A7F4742B}"/>
              </a:ext>
            </a:extLst>
          </p:cNvPr>
          <p:cNvSpPr>
            <a:spLocks noChangeAspect="1"/>
          </p:cNvSpPr>
          <p:nvPr/>
        </p:nvSpPr>
        <p:spPr>
          <a:xfrm>
            <a:off x="2406869" y="3315494"/>
            <a:ext cx="457200" cy="457200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i</a:t>
            </a:r>
            <a:endParaRPr lang="en-US" i="1" dirty="0">
              <a:latin typeface="Consolas" panose="020B0609020204030204" pitchFamily="49" charset="0"/>
              <a:ea typeface="Cambria Math" panose="02040503050406030204" pitchFamily="18" charset="0"/>
              <a:cs typeface="Consolas" panose="020B0609020204030204" pitchFamily="49" charset="0"/>
            </a:endParaRPr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D2B378B2-27FC-9940-A001-234A9160E9FC}"/>
              </a:ext>
            </a:extLst>
          </p:cNvPr>
          <p:cNvSpPr>
            <a:spLocks noChangeAspect="1"/>
          </p:cNvSpPr>
          <p:nvPr/>
        </p:nvSpPr>
        <p:spPr>
          <a:xfrm>
            <a:off x="764627" y="4805363"/>
            <a:ext cx="1371600" cy="1371600"/>
          </a:xfrm>
          <a:prstGeom prst="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n-</a:t>
            </a:r>
            <a:r>
              <a:rPr lang="en-US" i="1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i</a:t>
            </a:r>
            <a:endParaRPr lang="en-US" i="1" dirty="0">
              <a:latin typeface="Consolas" panose="020B0609020204030204" pitchFamily="49" charset="0"/>
              <a:ea typeface="Cambria Math" panose="02040503050406030204" pitchFamily="18" charset="0"/>
              <a:cs typeface="Consolas" panose="020B0609020204030204" pitchFamily="49" charset="0"/>
            </a:endParaRP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EDE76D8A-561A-9C42-A6F4-20482B8D82F4}"/>
              </a:ext>
            </a:extLst>
          </p:cNvPr>
          <p:cNvSpPr>
            <a:spLocks noChangeAspect="1"/>
          </p:cNvSpPr>
          <p:nvPr/>
        </p:nvSpPr>
        <p:spPr>
          <a:xfrm>
            <a:off x="2864069" y="4805363"/>
            <a:ext cx="1188720" cy="1188720"/>
          </a:xfrm>
          <a:prstGeom prst="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i-1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F34970-4A1E-9B43-AB71-050D69282620}"/>
              </a:ext>
            </a:extLst>
          </p:cNvPr>
          <p:cNvCxnSpPr>
            <a:stCxn id="5" idx="0"/>
            <a:endCxn id="4" idx="3"/>
          </p:cNvCxnSpPr>
          <p:nvPr/>
        </p:nvCxnSpPr>
        <p:spPr>
          <a:xfrm flipV="1">
            <a:off x="1450427" y="3705739"/>
            <a:ext cx="1023397" cy="1099624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168ADE-C010-654D-A486-A9706F956161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2797114" y="3705739"/>
            <a:ext cx="661315" cy="1099624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9133AA-0715-334B-8EE9-EC9B470856EF}"/>
                  </a:ext>
                </a:extLst>
              </p:cNvPr>
              <p:cNvSpPr txBox="1"/>
              <p:nvPr/>
            </p:nvSpPr>
            <p:spPr>
              <a:xfrm>
                <a:off x="4928329" y="2698163"/>
                <a:ext cx="4961615" cy="1394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</m:t>
                              </m:r>
                            </m:e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nary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≥1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9133AA-0715-334B-8EE9-EC9B47085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329" y="2698163"/>
                <a:ext cx="4961615" cy="1394164"/>
              </a:xfrm>
              <a:prstGeom prst="rect">
                <a:avLst/>
              </a:prstGeom>
              <a:blipFill>
                <a:blip r:embed="rId2"/>
                <a:stretch>
                  <a:fillRect t="-22523" r="-2296" b="-92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5743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تعداد درختان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تعداد درختان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n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گره را بدست آورید.</a:t>
            </a:r>
          </a:p>
          <a:p>
            <a:pPr marL="0" indent="0" algn="r" rtl="1">
              <a:lnSpc>
                <a:spcPct val="150000"/>
              </a:lnSpc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50000"/>
              </a:lnSpc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50000"/>
              </a:lnSpc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sz="2000" dirty="0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تعداد درختان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sz="2000" dirty="0" err="1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تایی</a:t>
            </a:r>
            <a:r>
              <a:rPr lang="fa-IR" sz="2000" dirty="0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n</a:t>
            </a:r>
            <a:r>
              <a:rPr lang="fa-IR" sz="2000" dirty="0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 گره؟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2446081-55A2-EF48-8B0E-1615A7F4742B}"/>
              </a:ext>
            </a:extLst>
          </p:cNvPr>
          <p:cNvSpPr>
            <a:spLocks noChangeAspect="1"/>
          </p:cNvSpPr>
          <p:nvPr/>
        </p:nvSpPr>
        <p:spPr>
          <a:xfrm>
            <a:off x="2406869" y="3315494"/>
            <a:ext cx="457200" cy="457200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i</a:t>
            </a:r>
            <a:endParaRPr lang="en-US" i="1" dirty="0">
              <a:latin typeface="Consolas" panose="020B0609020204030204" pitchFamily="49" charset="0"/>
              <a:ea typeface="Cambria Math" panose="02040503050406030204" pitchFamily="18" charset="0"/>
              <a:cs typeface="Consolas" panose="020B0609020204030204" pitchFamily="49" charset="0"/>
            </a:endParaRPr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D2B378B2-27FC-9940-A001-234A9160E9FC}"/>
              </a:ext>
            </a:extLst>
          </p:cNvPr>
          <p:cNvSpPr>
            <a:spLocks noChangeAspect="1"/>
          </p:cNvSpPr>
          <p:nvPr/>
        </p:nvSpPr>
        <p:spPr>
          <a:xfrm>
            <a:off x="764627" y="4805363"/>
            <a:ext cx="1371600" cy="1371600"/>
          </a:xfrm>
          <a:prstGeom prst="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n-</a:t>
            </a:r>
            <a:r>
              <a:rPr lang="en-US" i="1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i</a:t>
            </a:r>
            <a:endParaRPr lang="en-US" i="1" dirty="0">
              <a:latin typeface="Consolas" panose="020B0609020204030204" pitchFamily="49" charset="0"/>
              <a:ea typeface="Cambria Math" panose="02040503050406030204" pitchFamily="18" charset="0"/>
              <a:cs typeface="Consolas" panose="020B0609020204030204" pitchFamily="49" charset="0"/>
            </a:endParaRP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EDE76D8A-561A-9C42-A6F4-20482B8D82F4}"/>
              </a:ext>
            </a:extLst>
          </p:cNvPr>
          <p:cNvSpPr>
            <a:spLocks noChangeAspect="1"/>
          </p:cNvSpPr>
          <p:nvPr/>
        </p:nvSpPr>
        <p:spPr>
          <a:xfrm>
            <a:off x="2864069" y="4805363"/>
            <a:ext cx="1188720" cy="1188720"/>
          </a:xfrm>
          <a:prstGeom prst="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i-1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F34970-4A1E-9B43-AB71-050D69282620}"/>
              </a:ext>
            </a:extLst>
          </p:cNvPr>
          <p:cNvCxnSpPr>
            <a:stCxn id="5" idx="0"/>
            <a:endCxn id="4" idx="3"/>
          </p:cNvCxnSpPr>
          <p:nvPr/>
        </p:nvCxnSpPr>
        <p:spPr>
          <a:xfrm flipV="1">
            <a:off x="1450427" y="3705739"/>
            <a:ext cx="1023397" cy="1099624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168ADE-C010-654D-A486-A9706F956161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2797114" y="3705739"/>
            <a:ext cx="661315" cy="1099624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9133AA-0715-334B-8EE9-EC9B470856EF}"/>
                  </a:ext>
                </a:extLst>
              </p:cNvPr>
              <p:cNvSpPr txBox="1"/>
              <p:nvPr/>
            </p:nvSpPr>
            <p:spPr>
              <a:xfrm>
                <a:off x="4928329" y="2698163"/>
                <a:ext cx="4961615" cy="1394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</m:t>
                              </m:r>
                            </m:e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nary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≥1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9133AA-0715-334B-8EE9-EC9B47085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329" y="2698163"/>
                <a:ext cx="4961615" cy="1394164"/>
              </a:xfrm>
              <a:prstGeom prst="rect">
                <a:avLst/>
              </a:prstGeom>
              <a:blipFill>
                <a:blip r:embed="rId2"/>
                <a:stretch>
                  <a:fillRect t="-22523" r="-2296" b="-92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8B6B2B-E556-E947-A2F8-92937057A8BE}"/>
                  </a:ext>
                </a:extLst>
              </p:cNvPr>
              <p:cNvSpPr txBox="1"/>
              <p:nvPr/>
            </p:nvSpPr>
            <p:spPr>
              <a:xfrm>
                <a:off x="5146669" y="4542214"/>
                <a:ext cx="1898661" cy="526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8B6B2B-E556-E947-A2F8-92937057A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669" y="4542214"/>
                <a:ext cx="1898661" cy="526298"/>
              </a:xfrm>
              <a:prstGeom prst="rect">
                <a:avLst/>
              </a:prstGeom>
              <a:blipFill>
                <a:blip r:embed="rId3"/>
                <a:stretch>
                  <a:fillRect l="-2667"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33C9928-0B4A-CA45-A555-7619D94349B8}"/>
              </a:ext>
            </a:extLst>
          </p:cNvPr>
          <p:cNvSpPr txBox="1"/>
          <p:nvPr/>
        </p:nvSpPr>
        <p:spPr>
          <a:xfrm>
            <a:off x="8637552" y="4620697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اعداد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کاتالان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60731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درختان منظم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به علت منظم بودن درختان، بعضا محاسبه اطلاعات درخت با استفاده از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مشخصاتش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ساده‌تر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است، مثلا: </a:t>
                </a:r>
              </a:p>
              <a:p>
                <a:pPr algn="r" rtl="1">
                  <a:lnSpc>
                    <a:spcPct val="100000"/>
                  </a:lnSpc>
                </a:pP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نگه‌داری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و نمایش درختان به وسیله آرایه های یک بعدی</a:t>
                </a:r>
              </a:p>
              <a:p>
                <a:pPr algn="r" rtl="1">
                  <a:lnSpc>
                    <a:spcPct val="100000"/>
                  </a:lnSpc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محاسبه مشخصات ارتفاع، تعداد گره ها و تعداد فرزندان:</a:t>
                </a:r>
              </a:p>
              <a:p>
                <a:pPr lvl="1" algn="r" rtl="1">
                  <a:lnSpc>
                    <a:spcPct val="100000"/>
                  </a:lnSpc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محاسبه پارامتر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k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 استفاده از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h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و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n</a:t>
                </a:r>
                <a:endParaRPr lang="fa-IR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lvl="1" algn="r" rtl="1">
                  <a:lnSpc>
                    <a:spcPct val="100000"/>
                  </a:lnSpc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محاسبه پارامتر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h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 استفاده از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k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و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n</a:t>
                </a:r>
              </a:p>
              <a:p>
                <a:pPr lvl="1" algn="r" rtl="1">
                  <a:lnSpc>
                    <a:spcPct val="100000"/>
                  </a:lnSpc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محاسبه پارامتر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n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 استفاده از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h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و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k</a:t>
                </a:r>
                <a:endParaRPr lang="fa-IR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lnSpc>
                    <a:spcPct val="150000"/>
                  </a:lnSpc>
                  <a:buNone/>
                </a:pPr>
                <a:r>
                  <a:rPr lang="fa-IR" sz="4000" dirty="0">
                    <a:cs typeface="IRMitra" panose="02000506000000020002" pitchFamily="2" charset="-78"/>
                  </a:rPr>
                  <a:t>		</a:t>
                </a: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⋮</m:t>
                    </m:r>
                  </m:oMath>
                </a14:m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453" r="-1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830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394FCDB-6D80-734A-9EEA-5AAE6389D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3433763"/>
            <a:ext cx="3619500" cy="274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نمایش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آرایه‌ای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درختان منظم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این نمایش برای یک درخت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تایی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n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گره به ترتیب زیر عمل می کنیم:</a:t>
            </a:r>
          </a:p>
          <a:p>
            <a:pPr algn="r" rtl="1"/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به گره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شماره(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اندیس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)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0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می‌دهیم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algn="r" rtl="1"/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بقیه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درخت، برای هر گره با شماره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v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:</a:t>
            </a:r>
          </a:p>
          <a:p>
            <a:pPr lvl="1" algn="r" rtl="1"/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به فرزند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ام این راس در صورت وجود شماره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kv+i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اختصاص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می‌دهیم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BFBE02-2F4C-0E45-9A8C-ABAA205F65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6351" y="454025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288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9DE6FA0D-43B2-564F-9F40-830986607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436189"/>
              </p:ext>
            </p:extLst>
          </p:nvPr>
        </p:nvGraphicFramePr>
        <p:xfrm>
          <a:off x="4496435" y="4433888"/>
          <a:ext cx="319913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41150227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0111617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50206998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554329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747555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6624759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1151445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2307189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A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C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D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30810392"/>
                  </a:ext>
                </a:extLst>
              </a:tr>
            </a:tbl>
          </a:graphicData>
        </a:graphic>
      </p:graphicFrame>
      <p:pic>
        <p:nvPicPr>
          <p:cNvPr id="12" name="Graphic 11">
            <a:extLst>
              <a:ext uri="{FF2B5EF4-FFF2-40B4-BE49-F238E27FC236}">
                <a16:creationId xmlns:a16="http://schemas.microsoft.com/office/drawing/2014/main" id="{B96A3252-5499-9743-9BCE-217D93408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86250" y="1690688"/>
            <a:ext cx="36195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41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C91163-2DC8-1943-9C65-889AE8451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46932"/>
            <a:ext cx="4868917" cy="32459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درخت یک مدل انتزاعی برای نمایش ساختارهای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سلسله‌مراتبی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است. </a:t>
            </a: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یک درخت شامل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گره‌هایی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است که بین آنها ساختار غیر خطی برقرار است.</a:t>
            </a:r>
          </a:p>
          <a:p>
            <a:pPr lvl="1"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به جز بالاترین عنصر (ریشه)، هر عنصر دقیقاً یک پدر دارد.</a:t>
            </a:r>
          </a:p>
          <a:p>
            <a:pPr lvl="1"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همچنین، هر عنصر در درخت میتواند صفر یا چند فرزند داشته باشد. 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0153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0">
            <a:extLst>
              <a:ext uri="{FF2B5EF4-FFF2-40B4-BE49-F238E27FC236}">
                <a16:creationId xmlns:a16="http://schemas.microsoft.com/office/drawing/2014/main" id="{0D0D0543-56B4-3943-8E0B-7239D51AB5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09452"/>
              </p:ext>
            </p:extLst>
          </p:nvPr>
        </p:nvGraphicFramePr>
        <p:xfrm>
          <a:off x="2667000" y="4433888"/>
          <a:ext cx="68580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41150227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0111617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50206998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554329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747555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6624759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1151445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4571813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08212703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7817658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881594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3782658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8463279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12435554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50580926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8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10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11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12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13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14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15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2307189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a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c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d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f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g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h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3081039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5C6081-7DA9-FD46-8CFE-91C6C8A3DD18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3796411" y="1864847"/>
            <a:ext cx="4599178" cy="239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698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واقع حداکثر تعداد گره در یک درخت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تایی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مجموع یک سری هندسی متناهی است، که در درختان اریب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h=O(n)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04FBA9F-4D11-9040-9002-E4F4ABDA9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809922">
            <a:off x="2969895" y="3837415"/>
            <a:ext cx="2434590" cy="1645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نمایش ترتیبی و تعداد خانه مورد نیاز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C311F68-F210-9648-9418-61F1B54434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36880" y="2056558"/>
            <a:ext cx="2434592" cy="164592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1A9927A-CC97-E742-B663-941FB642C4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757065">
            <a:off x="1295400" y="3837415"/>
            <a:ext cx="2434590" cy="164592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F928D74-699F-4948-94C8-FA4EB3071981}"/>
              </a:ext>
            </a:extLst>
          </p:cNvPr>
          <p:cNvCxnSpPr/>
          <p:nvPr/>
        </p:nvCxnSpPr>
        <p:spPr>
          <a:xfrm>
            <a:off x="3354176" y="3837415"/>
            <a:ext cx="0" cy="1645920"/>
          </a:xfrm>
          <a:prstGeom prst="line">
            <a:avLst/>
          </a:prstGeom>
          <a:ln w="127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73820C9-62F9-EC4B-81AD-DE43877973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6865679"/>
                  </p:ext>
                </p:extLst>
              </p:nvPr>
            </p:nvGraphicFramePr>
            <p:xfrm>
              <a:off x="1295400" y="1463040"/>
              <a:ext cx="9601200" cy="4114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114800">
                      <a:extLst>
                        <a:ext uri="{9D8B030D-6E8A-4147-A177-3AD203B41FA5}">
                          <a16:colId xmlns:a16="http://schemas.microsoft.com/office/drawing/2014/main" val="1431646719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3954319289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73146310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مثال(درخت </a:t>
                          </a:r>
                          <a:r>
                            <a:rPr lang="fa-IR" dirty="0" err="1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دودویی</a:t>
                          </a:r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)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حافظه مورد نیاز برای نمایش ترتیبی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درخت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70239582"/>
                      </a:ext>
                    </a:extLst>
                  </a:tr>
                  <a:tr h="1828800"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  <a:cs typeface="IRRoya" panose="02000503000000020002" pitchFamily="2" charset="-78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پر و کامل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03401070"/>
                      </a:ext>
                    </a:extLst>
                  </a:tr>
                  <a:tr h="1828800"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fa-IR" sz="2800" i="1" dirty="0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sz="2800" i="1" dirty="0">
                                          <a:latin typeface="Cambria Math" panose="02040503050406030204" pitchFamily="18" charset="0"/>
                                          <a:cs typeface="IRMitra" panose="02000506000000020002" pitchFamily="2" charset="-78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 dirty="0">
                                          <a:latin typeface="Cambria Math" panose="02040503050406030204" pitchFamily="18" charset="0"/>
                                          <a:cs typeface="IRMitra" panose="02000506000000020002" pitchFamily="2" charset="-78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US" sz="2800" i="1" dirty="0">
                                          <a:latin typeface="Cambria Math" panose="02040503050406030204" pitchFamily="18" charset="0"/>
                                          <a:cs typeface="IRMitra" panose="02000506000000020002" pitchFamily="2" charset="-78"/>
                                        </a:rPr>
                                        <m:t>h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1−</m:t>
                                  </m:r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𝑘</m:t>
                                  </m:r>
                                </m:den>
                              </m:f>
                            </m:oMath>
                          </a14:m>
                          <a:r>
                            <a:rPr lang="fa-IR" sz="2800" dirty="0">
                              <a:latin typeface="IRMitra" panose="02000506000000020002" pitchFamily="2" charset="-78"/>
                              <a:cs typeface="IRMitra" panose="02000506000000020002" pitchFamily="2" charset="-78"/>
                            </a:rPr>
                            <a:t> </a:t>
                          </a:r>
                          <a:endParaRPr lang="en-US" sz="2800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اریب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955396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73820C9-62F9-EC4B-81AD-DE43877973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6865679"/>
                  </p:ext>
                </p:extLst>
              </p:nvPr>
            </p:nvGraphicFramePr>
            <p:xfrm>
              <a:off x="1295400" y="1463040"/>
              <a:ext cx="9601200" cy="4114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114800">
                      <a:extLst>
                        <a:ext uri="{9D8B030D-6E8A-4147-A177-3AD203B41FA5}">
                          <a16:colId xmlns:a16="http://schemas.microsoft.com/office/drawing/2014/main" val="1431646719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3954319289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73146310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مثال(درخت </a:t>
                          </a:r>
                          <a:r>
                            <a:rPr lang="fa-IR" dirty="0" err="1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دودویی</a:t>
                          </a:r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)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حافظه مورد نیاز برای نمایش ترتیبی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درخت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70239582"/>
                      </a:ext>
                    </a:extLst>
                  </a:tr>
                  <a:tr h="1828800"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50463" t="-25517" r="-100926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پر و کامل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03401070"/>
                      </a:ext>
                    </a:extLst>
                  </a:tr>
                  <a:tr h="1828800"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50463" t="-126389" r="-100926" b="-6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اریب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9553969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16708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B04FBA9F-4D11-9040-9002-E4F4ABDA9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809922">
            <a:off x="2969895" y="4275374"/>
            <a:ext cx="2434590" cy="1645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نمایش ترتیبی و تعداد خانه مورد نیاز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C311F68-F210-9648-9418-61F1B54434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36880" y="2494517"/>
            <a:ext cx="2434592" cy="164592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1A9927A-CC97-E742-B663-941FB642C4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757065">
            <a:off x="1295400" y="4275374"/>
            <a:ext cx="2434590" cy="164592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F928D74-699F-4948-94C8-FA4EB3071981}"/>
              </a:ext>
            </a:extLst>
          </p:cNvPr>
          <p:cNvCxnSpPr/>
          <p:nvPr/>
        </p:nvCxnSpPr>
        <p:spPr>
          <a:xfrm>
            <a:off x="3354176" y="4275374"/>
            <a:ext cx="0" cy="1645920"/>
          </a:xfrm>
          <a:prstGeom prst="line">
            <a:avLst/>
          </a:prstGeom>
          <a:ln w="127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73820C9-62F9-EC4B-81AD-DE43877973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5188463"/>
                  </p:ext>
                </p:extLst>
              </p:nvPr>
            </p:nvGraphicFramePr>
            <p:xfrm>
              <a:off x="1295400" y="1900999"/>
              <a:ext cx="9601200" cy="4114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114800">
                      <a:extLst>
                        <a:ext uri="{9D8B030D-6E8A-4147-A177-3AD203B41FA5}">
                          <a16:colId xmlns:a16="http://schemas.microsoft.com/office/drawing/2014/main" val="1431646719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3954319289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73146310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مثال(درخت </a:t>
                          </a:r>
                          <a:r>
                            <a:rPr lang="fa-IR" dirty="0" err="1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دودویی</a:t>
                          </a:r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)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حافظه مورد نیاز برای نمایش ترتیبی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درخت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70239582"/>
                      </a:ext>
                    </a:extLst>
                  </a:tr>
                  <a:tr h="1828800"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  <a:cs typeface="IRRoya" panose="02000503000000020002" pitchFamily="2" charset="-78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پر و کامل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03401070"/>
                      </a:ext>
                    </a:extLst>
                  </a:tr>
                  <a:tr h="1828800"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fa-IR" sz="2800" i="1" dirty="0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sz="2800" i="1" dirty="0">
                                          <a:latin typeface="Cambria Math" panose="02040503050406030204" pitchFamily="18" charset="0"/>
                                          <a:cs typeface="IRMitra" panose="02000506000000020002" pitchFamily="2" charset="-78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 dirty="0">
                                          <a:latin typeface="Cambria Math" panose="02040503050406030204" pitchFamily="18" charset="0"/>
                                          <a:cs typeface="IRMitra" panose="02000506000000020002" pitchFamily="2" charset="-78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US" sz="2800" i="1" dirty="0">
                                          <a:latin typeface="Cambria Math" panose="02040503050406030204" pitchFamily="18" charset="0"/>
                                          <a:cs typeface="IRMitra" panose="02000506000000020002" pitchFamily="2" charset="-78"/>
                                        </a:rPr>
                                        <m:t>h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1−</m:t>
                                  </m:r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𝑘</m:t>
                                  </m:r>
                                </m:den>
                              </m:f>
                            </m:oMath>
                          </a14:m>
                          <a:r>
                            <a:rPr lang="fa-IR" sz="2800" dirty="0">
                              <a:latin typeface="IRMitra" panose="02000506000000020002" pitchFamily="2" charset="-78"/>
                              <a:cs typeface="IRMitra" panose="02000506000000020002" pitchFamily="2" charset="-78"/>
                            </a:rPr>
                            <a:t> </a:t>
                          </a:r>
                          <a:endParaRPr lang="en-US" sz="2800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اریب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955396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73820C9-62F9-EC4B-81AD-DE43877973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5188463"/>
                  </p:ext>
                </p:extLst>
              </p:nvPr>
            </p:nvGraphicFramePr>
            <p:xfrm>
              <a:off x="1295400" y="1900999"/>
              <a:ext cx="9601200" cy="4114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114800">
                      <a:extLst>
                        <a:ext uri="{9D8B030D-6E8A-4147-A177-3AD203B41FA5}">
                          <a16:colId xmlns:a16="http://schemas.microsoft.com/office/drawing/2014/main" val="1431646719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3954319289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73146310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مثال(درخت </a:t>
                          </a:r>
                          <a:r>
                            <a:rPr lang="fa-IR" dirty="0" err="1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دودویی</a:t>
                          </a:r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)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حافظه مورد نیاز برای نمایش ترتیبی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درخت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70239582"/>
                      </a:ext>
                    </a:extLst>
                  </a:tr>
                  <a:tr h="1828800"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50463" t="-25517" r="-100926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پر و کامل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03401070"/>
                      </a:ext>
                    </a:extLst>
                  </a:tr>
                  <a:tr h="1828800"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50463" t="-126389" r="-100926" b="-6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اریب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9553969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20702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B04FBA9F-4D11-9040-9002-E4F4ABDA9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809922">
            <a:off x="2969895" y="4275374"/>
            <a:ext cx="2434590" cy="1645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نمایش ترتیبی و تعداد خانه مورد نیاز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C311F68-F210-9648-9418-61F1B54434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36880" y="2494517"/>
            <a:ext cx="2434592" cy="164592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1A9927A-CC97-E742-B663-941FB642C4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757065">
            <a:off x="1295400" y="4275374"/>
            <a:ext cx="2434590" cy="164592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F928D74-699F-4948-94C8-FA4EB3071981}"/>
              </a:ext>
            </a:extLst>
          </p:cNvPr>
          <p:cNvCxnSpPr/>
          <p:nvPr/>
        </p:nvCxnSpPr>
        <p:spPr>
          <a:xfrm>
            <a:off x="3354176" y="4275374"/>
            <a:ext cx="0" cy="1645920"/>
          </a:xfrm>
          <a:prstGeom prst="line">
            <a:avLst/>
          </a:prstGeom>
          <a:ln w="127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73820C9-62F9-EC4B-81AD-DE438779736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95400" y="1900999"/>
              <a:ext cx="9601200" cy="4114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114800">
                      <a:extLst>
                        <a:ext uri="{9D8B030D-6E8A-4147-A177-3AD203B41FA5}">
                          <a16:colId xmlns:a16="http://schemas.microsoft.com/office/drawing/2014/main" val="1431646719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3954319289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73146310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مثال(درخت </a:t>
                          </a:r>
                          <a:r>
                            <a:rPr lang="fa-IR" dirty="0" err="1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دودویی</a:t>
                          </a:r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)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حافظه مورد نیاز برای نمایش ترتیبی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درخت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70239582"/>
                      </a:ext>
                    </a:extLst>
                  </a:tr>
                  <a:tr h="1828800"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  <a:cs typeface="IRRoya" panose="02000503000000020002" pitchFamily="2" charset="-78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پر و کامل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03401070"/>
                      </a:ext>
                    </a:extLst>
                  </a:tr>
                  <a:tr h="1828800"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fa-IR" sz="2800" i="1" dirty="0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sz="2800" i="1" dirty="0">
                                          <a:latin typeface="Cambria Math" panose="02040503050406030204" pitchFamily="18" charset="0"/>
                                          <a:cs typeface="IRMitra" panose="02000506000000020002" pitchFamily="2" charset="-78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 dirty="0">
                                          <a:latin typeface="Cambria Math" panose="02040503050406030204" pitchFamily="18" charset="0"/>
                                          <a:cs typeface="IRMitra" panose="02000506000000020002" pitchFamily="2" charset="-78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US" sz="2800" i="1" dirty="0">
                                          <a:latin typeface="Cambria Math" panose="02040503050406030204" pitchFamily="18" charset="0"/>
                                          <a:cs typeface="IRMitra" panose="02000506000000020002" pitchFamily="2" charset="-78"/>
                                        </a:rPr>
                                        <m:t>h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1−</m:t>
                                  </m:r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𝑘</m:t>
                                  </m:r>
                                </m:den>
                              </m:f>
                            </m:oMath>
                          </a14:m>
                          <a:r>
                            <a:rPr lang="fa-IR" sz="2800" dirty="0">
                              <a:latin typeface="IRMitra" panose="02000506000000020002" pitchFamily="2" charset="-78"/>
                              <a:cs typeface="IRMitra" panose="02000506000000020002" pitchFamily="2" charset="-78"/>
                            </a:rPr>
                            <a:t> </a:t>
                          </a:r>
                          <a:endParaRPr lang="en-US" sz="2800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اریب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955396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73820C9-62F9-EC4B-81AD-DE438779736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95400" y="1900999"/>
              <a:ext cx="9601200" cy="4114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114800">
                      <a:extLst>
                        <a:ext uri="{9D8B030D-6E8A-4147-A177-3AD203B41FA5}">
                          <a16:colId xmlns:a16="http://schemas.microsoft.com/office/drawing/2014/main" val="1431646719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3954319289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73146310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مثال(درخت </a:t>
                          </a:r>
                          <a:r>
                            <a:rPr lang="fa-IR" dirty="0" err="1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دودویی</a:t>
                          </a:r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)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حافظه مورد نیاز برای نمایش ترتیبی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درخت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70239582"/>
                      </a:ext>
                    </a:extLst>
                  </a:tr>
                  <a:tr h="1828800"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50463" t="-25517" r="-100926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پر و کامل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03401070"/>
                      </a:ext>
                    </a:extLst>
                  </a:tr>
                  <a:tr h="1828800"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50463" t="-126389" r="-100926" b="-6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اریب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955396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61AC15D-ED8D-6F46-979C-AE0A9EACCED9}"/>
              </a:ext>
            </a:extLst>
          </p:cNvPr>
          <p:cNvSpPr/>
          <p:nvPr/>
        </p:nvSpPr>
        <p:spPr>
          <a:xfrm>
            <a:off x="2348068" y="6150736"/>
            <a:ext cx="7495864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 rtl="1"/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واقع حداکثر تعداد گره در یک درخت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تایی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مربوط به وقتی است که کمینه راس را در هر لایه از درخت داشته باشیم، آنگاه این مقدار مجموع یک سری هندسی است؛ که در درختان اریب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h=O(n)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بنابراین به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O(2</a:t>
            </a:r>
            <a:r>
              <a:rPr lang="en-US" baseline="30000" dirty="0">
                <a:latin typeface="IRMitra" panose="02000506000000020002" pitchFamily="2" charset="-78"/>
                <a:cs typeface="IRMitra" panose="02000506000000020002" pitchFamily="2" charset="-78"/>
              </a:rPr>
              <a:t>n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گره نیاز داریم!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B541DB7-9888-E143-ADDE-4D33E6FEB8FF}"/>
              </a:ext>
            </a:extLst>
          </p:cNvPr>
          <p:cNvCxnSpPr>
            <a:cxnSpLocks/>
          </p:cNvCxnSpPr>
          <p:nvPr/>
        </p:nvCxnSpPr>
        <p:spPr>
          <a:xfrm flipV="1">
            <a:off x="6096000" y="5645381"/>
            <a:ext cx="325821" cy="505355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Arc 5">
            <a:extLst>
              <a:ext uri="{FF2B5EF4-FFF2-40B4-BE49-F238E27FC236}">
                <a16:creationId xmlns:a16="http://schemas.microsoft.com/office/drawing/2014/main" id="{C50C0CE2-876B-DC46-8DC2-7201CE51890D}"/>
              </a:ext>
            </a:extLst>
          </p:cNvPr>
          <p:cNvSpPr>
            <a:spLocks noChangeAspect="1"/>
          </p:cNvSpPr>
          <p:nvPr/>
        </p:nvSpPr>
        <p:spPr>
          <a:xfrm rot="10800000">
            <a:off x="1450772" y="4730981"/>
            <a:ext cx="1828800" cy="1828800"/>
          </a:xfrm>
          <a:prstGeom prst="arc">
            <a:avLst>
              <a:gd name="adj1" fmla="val 16200000"/>
              <a:gd name="adj2" fmla="val 3413322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22802-5DD5-444C-8C29-D9AC82BACCC9}"/>
              </a:ext>
            </a:extLst>
          </p:cNvPr>
          <p:cNvSpPr txBox="1"/>
          <p:nvPr/>
        </p:nvSpPr>
        <p:spPr>
          <a:xfrm>
            <a:off x="1144372" y="6123543"/>
            <a:ext cx="463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مثلا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91907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تعداد گره های سطح </a:t>
            </a:r>
            <a:r>
              <a:rPr lang="en-US" sz="4000" dirty="0" err="1">
                <a:latin typeface="Cambria Math" panose="02040503050406030204" pitchFamily="18" charset="0"/>
                <a:ea typeface="Cambria Math" panose="02040503050406030204" pitchFamily="18" charset="0"/>
                <a:cs typeface="IRTitr" panose="02000506000000020002" pitchFamily="2" charset="-78"/>
              </a:rPr>
              <a:t>i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ام درخت </a:t>
            </a:r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  <a:cs typeface="IRTitr" panose="02000506000000020002" pitchFamily="2" charset="-78"/>
              </a:rPr>
              <a:t>k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تایی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راس ریشه در یک درخت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تایی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 سطح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1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قرار داشته باشد، آنگاه تعداد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سطح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ام درخت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تایی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حداکثر برابر با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en-US" baseline="30000" dirty="0">
                <a:latin typeface="IRMitra" panose="02000506000000020002" pitchFamily="2" charset="-78"/>
                <a:cs typeface="IRMitra" panose="02000506000000020002" pitchFamily="2" charset="-78"/>
              </a:rPr>
              <a:t>i-1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است؛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درنتیجه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:</a:t>
            </a:r>
          </a:p>
          <a:p>
            <a:pPr lvl="1" algn="just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کران پایین(حداقل) برای تعداد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 سطح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ام درخت ‏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تایی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دلخواه برابر با 1 است.</a:t>
            </a:r>
          </a:p>
          <a:p>
            <a:pPr lvl="1" algn="just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کران بالا (حداکثر) برای تعداد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 سطح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ام درخت ‏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تایی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دلخواه برابر با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en-US" baseline="30000" dirty="0">
                <a:latin typeface="IRMitra" panose="02000506000000020002" pitchFamily="2" charset="-78"/>
                <a:cs typeface="IRMitra" panose="02000506000000020002" pitchFamily="2" charset="-78"/>
              </a:rPr>
              <a:t>i-1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است.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36BF4AF-B900-5B46-BDCA-0FD6F1442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6823" y="3896832"/>
            <a:ext cx="5214744" cy="228013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F45CDF7-2C02-C546-A530-4359FEB39271}"/>
              </a:ext>
            </a:extLst>
          </p:cNvPr>
          <p:cNvCxnSpPr/>
          <p:nvPr/>
        </p:nvCxnSpPr>
        <p:spPr>
          <a:xfrm>
            <a:off x="2393795" y="4159405"/>
            <a:ext cx="64008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BCD5BB-3B56-3D45-A729-51050366ECAE}"/>
              </a:ext>
            </a:extLst>
          </p:cNvPr>
          <p:cNvCxnSpPr/>
          <p:nvPr/>
        </p:nvCxnSpPr>
        <p:spPr>
          <a:xfrm>
            <a:off x="2393795" y="5022029"/>
            <a:ext cx="64008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87D5470-317F-5A45-88BF-235344CB1B48}"/>
              </a:ext>
            </a:extLst>
          </p:cNvPr>
          <p:cNvCxnSpPr/>
          <p:nvPr/>
        </p:nvCxnSpPr>
        <p:spPr>
          <a:xfrm>
            <a:off x="2393795" y="5910410"/>
            <a:ext cx="64008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B048BA3-F8F8-D14C-A765-D9C3D344006A}"/>
                  </a:ext>
                </a:extLst>
              </p:cNvPr>
              <p:cNvSpPr txBox="1"/>
              <p:nvPr/>
            </p:nvSpPr>
            <p:spPr>
              <a:xfrm>
                <a:off x="8794595" y="3974739"/>
                <a:ext cx="12247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B048BA3-F8F8-D14C-A765-D9C3D3440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595" y="3974739"/>
                <a:ext cx="122475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0F1DE67-8D45-D94F-BCB8-E5926F19D143}"/>
                  </a:ext>
                </a:extLst>
              </p:cNvPr>
              <p:cNvSpPr txBox="1"/>
              <p:nvPr/>
            </p:nvSpPr>
            <p:spPr>
              <a:xfrm>
                <a:off x="8794594" y="4837363"/>
                <a:ext cx="12247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0F1DE67-8D45-D94F-BCB8-E5926F19D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594" y="4837363"/>
                <a:ext cx="122475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DEA9031-5D8A-F34D-A210-F6EB80E3BE7A}"/>
                  </a:ext>
                </a:extLst>
              </p:cNvPr>
              <p:cNvSpPr txBox="1"/>
              <p:nvPr/>
            </p:nvSpPr>
            <p:spPr>
              <a:xfrm>
                <a:off x="8794594" y="5725744"/>
                <a:ext cx="12247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DEA9031-5D8A-F34D-A210-F6EB80E3B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594" y="5725744"/>
                <a:ext cx="122475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7766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برای محاسبه تعداد گره های سطح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ام درخت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، کافیست تا در رابطه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en-US" baseline="30000" dirty="0">
                <a:latin typeface="IRMitra" panose="02000506000000020002" pitchFamily="2" charset="-78"/>
                <a:cs typeface="IRMitra" panose="02000506000000020002" pitchFamily="2" charset="-78"/>
              </a:rPr>
              <a:t>i-1</a:t>
            </a:r>
            <a:r>
              <a:rPr lang="fa-IR" baseline="300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مقدار متغییر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برابر با 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درنظر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بگیریم. 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C379E8-B8F7-7B4B-B0BA-9B3A003F3BA8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2115109" y="3890963"/>
            <a:ext cx="7961782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25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تعداد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گره‌های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درختان </a:t>
            </a:r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  <a:cs typeface="IRTitr" panose="02000506000000020002" pitchFamily="2" charset="-78"/>
              </a:rPr>
              <a:t>k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تایی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با ارتفاع </a:t>
            </a:r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  <a:cs typeface="IRTitr" panose="02000506000000020002" pitchFamily="2" charset="-78"/>
              </a:rPr>
              <a:t>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r" rtl="1">
                  <a:lnSpc>
                    <a:spcPct val="100000"/>
                  </a:lnSpc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تعداد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گره‌های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درخت ‏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k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تایی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b="1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پر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 ارتفاع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h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برابر است با:</a:t>
                </a:r>
              </a:p>
              <a:p>
                <a:pPr marL="0" indent="0" algn="r" rtl="1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IRMitra" panose="02000506000000020002" pitchFamily="2" charset="-78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h</m:t>
                          </m:r>
                        </m:sup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h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−1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0640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>
            <a:extLst>
              <a:ext uri="{FF2B5EF4-FFF2-40B4-BE49-F238E27FC236}">
                <a16:creationId xmlns:a16="http://schemas.microsoft.com/office/drawing/2014/main" id="{60375614-701B-6249-9E64-A9FF2448C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86823" y="3896832"/>
            <a:ext cx="5214744" cy="228013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00318B-1913-D044-8806-39523617FA6C}"/>
              </a:ext>
            </a:extLst>
          </p:cNvPr>
          <p:cNvCxnSpPr/>
          <p:nvPr/>
        </p:nvCxnSpPr>
        <p:spPr>
          <a:xfrm>
            <a:off x="2393795" y="4159405"/>
            <a:ext cx="64008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934CD4-ED0C-8F42-B092-FA9E17A61D4D}"/>
              </a:ext>
            </a:extLst>
          </p:cNvPr>
          <p:cNvCxnSpPr/>
          <p:nvPr/>
        </p:nvCxnSpPr>
        <p:spPr>
          <a:xfrm>
            <a:off x="2393795" y="5910410"/>
            <a:ext cx="64008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FCD4B0-A513-704E-9E8D-684DC895CE9C}"/>
              </a:ext>
            </a:extLst>
          </p:cNvPr>
          <p:cNvCxnSpPr/>
          <p:nvPr/>
        </p:nvCxnSpPr>
        <p:spPr>
          <a:xfrm>
            <a:off x="8488261" y="4159405"/>
            <a:ext cx="0" cy="175100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21D0F62-5775-2E46-89F3-203E91445B70}"/>
              </a:ext>
            </a:extLst>
          </p:cNvPr>
          <p:cNvSpPr txBox="1"/>
          <p:nvPr/>
        </p:nvSpPr>
        <p:spPr>
          <a:xfrm>
            <a:off x="8181927" y="4850242"/>
            <a:ext cx="6126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  <a:ea typeface="Cambria Math" panose="02040503050406030204" pitchFamily="18" charset="0"/>
              </a:rPr>
              <a:t>h=3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855DBD-61F7-0141-9A5F-3EDAEE17ACC4}"/>
              </a:ext>
            </a:extLst>
          </p:cNvPr>
          <p:cNvCxnSpPr>
            <a:stCxn id="10" idx="3"/>
          </p:cNvCxnSpPr>
          <p:nvPr/>
        </p:nvCxnSpPr>
        <p:spPr>
          <a:xfrm flipV="1">
            <a:off x="8794595" y="5023945"/>
            <a:ext cx="548640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539F00-4B41-F147-8492-C5B4E4F54FC3}"/>
                  </a:ext>
                </a:extLst>
              </p:cNvPr>
              <p:cNvSpPr txBox="1"/>
              <p:nvPr/>
            </p:nvSpPr>
            <p:spPr>
              <a:xfrm>
                <a:off x="9504184" y="4663781"/>
                <a:ext cx="1688667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3−1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539F00-4B41-F147-8492-C5B4E4F54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4184" y="4663781"/>
                <a:ext cx="1688667" cy="555793"/>
              </a:xfrm>
              <a:prstGeom prst="rect">
                <a:avLst/>
              </a:prstGeom>
              <a:blipFill>
                <a:blip r:embed="rId5"/>
                <a:stretch>
                  <a:fillRect l="-1493" r="-2239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988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A41618B-4A95-6441-A706-28F0FC15F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56673" y="3896832"/>
            <a:ext cx="5214744" cy="22801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sz="4000" dirty="0">
              <a:latin typeface="Cambria Math" panose="02040503050406030204" pitchFamily="18" charset="0"/>
              <a:ea typeface="Cambria Math" panose="02040503050406030204" pitchFamily="18" charset="0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r" rtl="1">
                  <a:lnSpc>
                    <a:spcPct val="100000"/>
                  </a:lnSpc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تعداد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گره‌های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درخت ‏ </a:t>
                </a:r>
                <a:r>
                  <a:rPr lang="fa-IR" b="1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دودویی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، </a:t>
                </a:r>
                <a:r>
                  <a:rPr lang="fa-IR" b="1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پر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 ارتفاع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h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برابر است با:</a:t>
                </a:r>
              </a:p>
              <a:p>
                <a:pPr marL="0" indent="0" algn="r" rtl="1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IRMitra" panose="02000506000000020002" pitchFamily="2" charset="-78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h</m:t>
                          </m:r>
                        </m:sup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IRMitra" panose="02000506000000020002" pitchFamily="2" charset="-78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  <m:t>h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IRMitra" panose="02000506000000020002" pitchFamily="2" charset="-78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IRMitra" panose="02000506000000020002" pitchFamily="2" charset="-78"/>
                                  </a:rPr>
                                  <m:t>2−1</m:t>
                                </m:r>
                              </m:den>
                            </m:f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IRMitra" panose="02000506000000020002" pitchFamily="2" charset="-78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IRMitra" panose="02000506000000020002" pitchFamily="2" charset="-78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IRMitra" panose="02000506000000020002" pitchFamily="2" charset="-78"/>
                                  </a:rPr>
                                  <m:t>h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−1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t="-20640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00318B-1913-D044-8806-39523617FA6C}"/>
              </a:ext>
            </a:extLst>
          </p:cNvPr>
          <p:cNvCxnSpPr/>
          <p:nvPr/>
        </p:nvCxnSpPr>
        <p:spPr>
          <a:xfrm>
            <a:off x="2393795" y="4159405"/>
            <a:ext cx="64008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934CD4-ED0C-8F42-B092-FA9E17A61D4D}"/>
              </a:ext>
            </a:extLst>
          </p:cNvPr>
          <p:cNvCxnSpPr/>
          <p:nvPr/>
        </p:nvCxnSpPr>
        <p:spPr>
          <a:xfrm>
            <a:off x="2393795" y="5910410"/>
            <a:ext cx="64008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FCD4B0-A513-704E-9E8D-684DC895CE9C}"/>
              </a:ext>
            </a:extLst>
          </p:cNvPr>
          <p:cNvCxnSpPr/>
          <p:nvPr/>
        </p:nvCxnSpPr>
        <p:spPr>
          <a:xfrm>
            <a:off x="8488261" y="4159405"/>
            <a:ext cx="0" cy="175100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21D0F62-5775-2E46-89F3-203E91445B70}"/>
              </a:ext>
            </a:extLst>
          </p:cNvPr>
          <p:cNvSpPr txBox="1"/>
          <p:nvPr/>
        </p:nvSpPr>
        <p:spPr>
          <a:xfrm>
            <a:off x="8181927" y="4850242"/>
            <a:ext cx="6126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  <a:ea typeface="Cambria Math" panose="02040503050406030204" pitchFamily="18" charset="0"/>
              </a:rPr>
              <a:t>h=3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855DBD-61F7-0141-9A5F-3EDAEE17ACC4}"/>
              </a:ext>
            </a:extLst>
          </p:cNvPr>
          <p:cNvCxnSpPr>
            <a:stCxn id="10" idx="3"/>
          </p:cNvCxnSpPr>
          <p:nvPr/>
        </p:nvCxnSpPr>
        <p:spPr>
          <a:xfrm flipV="1">
            <a:off x="8794595" y="5023945"/>
            <a:ext cx="548640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539F00-4B41-F147-8492-C5B4E4F54FC3}"/>
                  </a:ext>
                </a:extLst>
              </p:cNvPr>
              <p:cNvSpPr txBox="1"/>
              <p:nvPr/>
            </p:nvSpPr>
            <p:spPr>
              <a:xfrm>
                <a:off x="9447150" y="4850242"/>
                <a:ext cx="15604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−1=7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539F00-4B41-F147-8492-C5B4E4F54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7150" y="4850242"/>
                <a:ext cx="1560427" cy="276999"/>
              </a:xfrm>
              <a:prstGeom prst="rect">
                <a:avLst/>
              </a:prstGeom>
              <a:blipFill>
                <a:blip r:embed="rId5"/>
                <a:stretch>
                  <a:fillRect l="-2439" t="-9091" r="-3252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068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aphic 4">
            <a:extLst>
              <a:ext uri="{FF2B5EF4-FFF2-40B4-BE49-F238E27FC236}">
                <a16:creationId xmlns:a16="http://schemas.microsoft.com/office/drawing/2014/main" id="{60375614-701B-6249-9E64-A9FF2448C8B8}"/>
              </a:ext>
            </a:extLst>
          </p:cNvPr>
          <p:cNvGrpSpPr/>
          <p:nvPr/>
        </p:nvGrpSpPr>
        <p:grpSpPr>
          <a:xfrm>
            <a:off x="3038303" y="3977903"/>
            <a:ext cx="4777228" cy="2107853"/>
            <a:chOff x="3038303" y="3977903"/>
            <a:chExt cx="4777228" cy="210785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F35B86B-8332-474A-A69E-92B32A788061}"/>
                </a:ext>
              </a:extLst>
            </p:cNvPr>
            <p:cNvSpPr/>
            <p:nvPr/>
          </p:nvSpPr>
          <p:spPr>
            <a:xfrm>
              <a:off x="5399505" y="3977903"/>
              <a:ext cx="364820" cy="364820"/>
            </a:xfrm>
            <a:custGeom>
              <a:avLst/>
              <a:gdLst>
                <a:gd name="connsiteX0" fmla="*/ 364815 w 364820"/>
                <a:gd name="connsiteY0" fmla="*/ 182629 h 364820"/>
                <a:gd name="connsiteX1" fmla="*/ 182404 w 364820"/>
                <a:gd name="connsiteY1" fmla="*/ 365040 h 364820"/>
                <a:gd name="connsiteX2" fmla="*/ -6 w 364820"/>
                <a:gd name="connsiteY2" fmla="*/ 182629 h 364820"/>
                <a:gd name="connsiteX3" fmla="*/ 182404 w 364820"/>
                <a:gd name="connsiteY3" fmla="*/ 219 h 364820"/>
                <a:gd name="connsiteX4" fmla="*/ 364815 w 364820"/>
                <a:gd name="connsiteY4" fmla="*/ 182629 h 3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820" h="364820">
                  <a:moveTo>
                    <a:pt x="364815" y="182629"/>
                  </a:moveTo>
                  <a:cubicBezTo>
                    <a:pt x="364815" y="283372"/>
                    <a:pt x="283147" y="365040"/>
                    <a:pt x="182404" y="365040"/>
                  </a:cubicBezTo>
                  <a:cubicBezTo>
                    <a:pt x="81662" y="365040"/>
                    <a:pt x="-6" y="283372"/>
                    <a:pt x="-6" y="182629"/>
                  </a:cubicBezTo>
                  <a:cubicBezTo>
                    <a:pt x="-6" y="81887"/>
                    <a:pt x="81662" y="219"/>
                    <a:pt x="182404" y="219"/>
                  </a:cubicBezTo>
                  <a:cubicBezTo>
                    <a:pt x="283147" y="219"/>
                    <a:pt x="364815" y="81887"/>
                    <a:pt x="364815" y="182629"/>
                  </a:cubicBezTo>
                  <a:close/>
                </a:path>
              </a:pathLst>
            </a:custGeom>
            <a:solidFill>
              <a:srgbClr val="000000"/>
            </a:solidFill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9ED6DB7-2442-294F-AA20-EF022CACCC18}"/>
                </a:ext>
              </a:extLst>
            </p:cNvPr>
            <p:cNvSpPr/>
            <p:nvPr/>
          </p:nvSpPr>
          <p:spPr>
            <a:xfrm>
              <a:off x="3930087" y="4849420"/>
              <a:ext cx="364820" cy="364820"/>
            </a:xfrm>
            <a:custGeom>
              <a:avLst/>
              <a:gdLst>
                <a:gd name="connsiteX0" fmla="*/ 364821 w 364820"/>
                <a:gd name="connsiteY0" fmla="*/ 182626 h 364820"/>
                <a:gd name="connsiteX1" fmla="*/ 182410 w 364820"/>
                <a:gd name="connsiteY1" fmla="*/ 365036 h 364820"/>
                <a:gd name="connsiteX2" fmla="*/ 0 w 364820"/>
                <a:gd name="connsiteY2" fmla="*/ 182626 h 364820"/>
                <a:gd name="connsiteX3" fmla="*/ 182410 w 364820"/>
                <a:gd name="connsiteY3" fmla="*/ 216 h 364820"/>
                <a:gd name="connsiteX4" fmla="*/ 364821 w 364820"/>
                <a:gd name="connsiteY4" fmla="*/ 182626 h 3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820" h="364820">
                  <a:moveTo>
                    <a:pt x="364821" y="182626"/>
                  </a:moveTo>
                  <a:cubicBezTo>
                    <a:pt x="364821" y="283369"/>
                    <a:pt x="283153" y="365036"/>
                    <a:pt x="182410" y="365036"/>
                  </a:cubicBezTo>
                  <a:cubicBezTo>
                    <a:pt x="81668" y="365036"/>
                    <a:pt x="0" y="283369"/>
                    <a:pt x="0" y="182626"/>
                  </a:cubicBezTo>
                  <a:cubicBezTo>
                    <a:pt x="0" y="81883"/>
                    <a:pt x="81668" y="216"/>
                    <a:pt x="182410" y="216"/>
                  </a:cubicBezTo>
                  <a:cubicBezTo>
                    <a:pt x="283153" y="216"/>
                    <a:pt x="364821" y="81883"/>
                    <a:pt x="364821" y="182626"/>
                  </a:cubicBezTo>
                  <a:close/>
                </a:path>
              </a:pathLst>
            </a:custGeom>
            <a:solidFill>
              <a:srgbClr val="000000"/>
            </a:solidFill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B334DD0-5034-0740-828F-66994CEE194B}"/>
                </a:ext>
              </a:extLst>
            </p:cNvPr>
            <p:cNvSpPr/>
            <p:nvPr/>
          </p:nvSpPr>
          <p:spPr>
            <a:xfrm>
              <a:off x="4269270" y="4259930"/>
              <a:ext cx="1158103" cy="670865"/>
            </a:xfrm>
            <a:custGeom>
              <a:avLst/>
              <a:gdLst>
                <a:gd name="connsiteX0" fmla="*/ 1158101 w 1158103"/>
                <a:gd name="connsiteY0" fmla="*/ 217 h 670865"/>
                <a:gd name="connsiteX1" fmla="*/ -3 w 1158103"/>
                <a:gd name="connsiteY1" fmla="*/ 671082 h 67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8103" h="670865">
                  <a:moveTo>
                    <a:pt x="1158101" y="217"/>
                  </a:moveTo>
                  <a:cubicBezTo>
                    <a:pt x="876682" y="163272"/>
                    <a:pt x="283240" y="507116"/>
                    <a:pt x="-3" y="671082"/>
                  </a:cubicBezTo>
                </a:path>
              </a:pathLst>
            </a:custGeom>
            <a:noFill/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4B091C5-20AE-2F45-9F7E-F5CA5D3C5D42}"/>
                </a:ext>
              </a:extLst>
            </p:cNvPr>
            <p:cNvSpPr/>
            <p:nvPr/>
          </p:nvSpPr>
          <p:spPr>
            <a:xfrm>
              <a:off x="3038303" y="5720936"/>
              <a:ext cx="364820" cy="364820"/>
            </a:xfrm>
            <a:custGeom>
              <a:avLst/>
              <a:gdLst>
                <a:gd name="connsiteX0" fmla="*/ 364824 w 364820"/>
                <a:gd name="connsiteY0" fmla="*/ 182623 h 364820"/>
                <a:gd name="connsiteX1" fmla="*/ 182414 w 364820"/>
                <a:gd name="connsiteY1" fmla="*/ 365033 h 364820"/>
                <a:gd name="connsiteX2" fmla="*/ 3 w 364820"/>
                <a:gd name="connsiteY2" fmla="*/ 182623 h 364820"/>
                <a:gd name="connsiteX3" fmla="*/ 182414 w 364820"/>
                <a:gd name="connsiteY3" fmla="*/ 212 h 364820"/>
                <a:gd name="connsiteX4" fmla="*/ 364824 w 364820"/>
                <a:gd name="connsiteY4" fmla="*/ 182623 h 3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820" h="364820">
                  <a:moveTo>
                    <a:pt x="364824" y="182623"/>
                  </a:moveTo>
                  <a:cubicBezTo>
                    <a:pt x="364824" y="283365"/>
                    <a:pt x="283156" y="365033"/>
                    <a:pt x="182414" y="365033"/>
                  </a:cubicBezTo>
                  <a:cubicBezTo>
                    <a:pt x="81671" y="365033"/>
                    <a:pt x="3" y="283365"/>
                    <a:pt x="3" y="182623"/>
                  </a:cubicBezTo>
                  <a:cubicBezTo>
                    <a:pt x="3" y="81880"/>
                    <a:pt x="81671" y="212"/>
                    <a:pt x="182414" y="212"/>
                  </a:cubicBezTo>
                  <a:cubicBezTo>
                    <a:pt x="283156" y="212"/>
                    <a:pt x="364824" y="81880"/>
                    <a:pt x="364824" y="182623"/>
                  </a:cubicBezTo>
                  <a:close/>
                </a:path>
              </a:pathLst>
            </a:custGeom>
            <a:solidFill>
              <a:srgbClr val="000000"/>
            </a:solidFill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DAFEC307-1A10-C64A-BD8C-0F50B1FB7C02}"/>
                </a:ext>
              </a:extLst>
            </p:cNvPr>
            <p:cNvSpPr/>
            <p:nvPr/>
          </p:nvSpPr>
          <p:spPr>
            <a:xfrm>
              <a:off x="3348198" y="5163976"/>
              <a:ext cx="636511" cy="607528"/>
            </a:xfrm>
            <a:custGeom>
              <a:avLst/>
              <a:gdLst>
                <a:gd name="connsiteX0" fmla="*/ 636513 w 636511"/>
                <a:gd name="connsiteY0" fmla="*/ 214 h 607528"/>
                <a:gd name="connsiteX1" fmla="*/ 1 w 636511"/>
                <a:gd name="connsiteY1" fmla="*/ 607742 h 60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6511" h="607528">
                  <a:moveTo>
                    <a:pt x="636513" y="214"/>
                  </a:moveTo>
                  <a:cubicBezTo>
                    <a:pt x="466972" y="161951"/>
                    <a:pt x="169440" y="446005"/>
                    <a:pt x="1" y="607742"/>
                  </a:cubicBezTo>
                </a:path>
              </a:pathLst>
            </a:custGeom>
            <a:noFill/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98C84BE1-1295-CA44-91E5-7D3551FFD970}"/>
                </a:ext>
              </a:extLst>
            </p:cNvPr>
            <p:cNvSpPr/>
            <p:nvPr/>
          </p:nvSpPr>
          <p:spPr>
            <a:xfrm>
              <a:off x="6813896" y="5206133"/>
              <a:ext cx="180789" cy="523416"/>
            </a:xfrm>
            <a:custGeom>
              <a:avLst/>
              <a:gdLst>
                <a:gd name="connsiteX0" fmla="*/ 180778 w 180789"/>
                <a:gd name="connsiteY0" fmla="*/ 214 h 523416"/>
                <a:gd name="connsiteX1" fmla="*/ -11 w 180789"/>
                <a:gd name="connsiteY1" fmla="*/ 523631 h 52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789" h="523416">
                  <a:moveTo>
                    <a:pt x="180778" y="214"/>
                  </a:moveTo>
                  <a:cubicBezTo>
                    <a:pt x="128689" y="150905"/>
                    <a:pt x="51976" y="373041"/>
                    <a:pt x="-11" y="523631"/>
                  </a:cubicBezTo>
                </a:path>
              </a:pathLst>
            </a:custGeom>
            <a:noFill/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0ACA746F-1CAB-444C-9206-D668F07F8A39}"/>
                </a:ext>
              </a:extLst>
            </p:cNvPr>
            <p:cNvSpPr/>
            <p:nvPr/>
          </p:nvSpPr>
          <p:spPr>
            <a:xfrm>
              <a:off x="7107982" y="5206133"/>
              <a:ext cx="180687" cy="523416"/>
            </a:xfrm>
            <a:custGeom>
              <a:avLst/>
              <a:gdLst>
                <a:gd name="connsiteX0" fmla="*/ -13 w 180687"/>
                <a:gd name="connsiteY0" fmla="*/ 214 h 523416"/>
                <a:gd name="connsiteX1" fmla="*/ 180675 w 180687"/>
                <a:gd name="connsiteY1" fmla="*/ 523631 h 52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687" h="523416">
                  <a:moveTo>
                    <a:pt x="-13" y="214"/>
                  </a:moveTo>
                  <a:cubicBezTo>
                    <a:pt x="51974" y="150905"/>
                    <a:pt x="128688" y="373041"/>
                    <a:pt x="180675" y="523631"/>
                  </a:cubicBezTo>
                </a:path>
              </a:pathLst>
            </a:custGeom>
            <a:noFill/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E78786F1-D1DE-1141-B804-7F046051B9B5}"/>
                </a:ext>
              </a:extLst>
            </p:cNvPr>
            <p:cNvSpPr/>
            <p:nvPr/>
          </p:nvSpPr>
          <p:spPr>
            <a:xfrm>
              <a:off x="7179122" y="5163976"/>
              <a:ext cx="636409" cy="607528"/>
            </a:xfrm>
            <a:custGeom>
              <a:avLst/>
              <a:gdLst>
                <a:gd name="connsiteX0" fmla="*/ -14 w 636409"/>
                <a:gd name="connsiteY0" fmla="*/ 214 h 607528"/>
                <a:gd name="connsiteX1" fmla="*/ 636396 w 636409"/>
                <a:gd name="connsiteY1" fmla="*/ 607742 h 60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6409" h="607528">
                  <a:moveTo>
                    <a:pt x="-14" y="214"/>
                  </a:moveTo>
                  <a:cubicBezTo>
                    <a:pt x="169425" y="161951"/>
                    <a:pt x="467058" y="446005"/>
                    <a:pt x="636396" y="607742"/>
                  </a:cubicBezTo>
                </a:path>
              </a:pathLst>
            </a:custGeom>
            <a:noFill/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تعداد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گره‌های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درختان </a:t>
            </a:r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  <a:cs typeface="IRTitr" panose="02000506000000020002" pitchFamily="2" charset="-78"/>
              </a:rPr>
              <a:t>k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تایی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با ارتفاع </a:t>
            </a:r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  <a:cs typeface="IRTitr" panose="02000506000000020002" pitchFamily="2" charset="-78"/>
              </a:rPr>
              <a:t>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r" rtl="1">
                  <a:lnSpc>
                    <a:spcPct val="100000"/>
                  </a:lnSpc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حداقل تعداد گره‌ نیز در هر درخت ‏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k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تایی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 ارتفاع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h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، در حالتی است که درخت اریب ساده باشد:</a:t>
                </a: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lnSpc>
                    <a:spcPct val="100000"/>
                  </a:lnSpc>
                  <a:buNone/>
                </a:pPr>
                <a:endParaRPr lang="fa-IR" sz="1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IRMitra" panose="02000506000000020002" pitchFamily="2" charset="-78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IRMitra" panose="02000506000000020002" pitchFamily="2" charset="-78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h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−1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453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00318B-1913-D044-8806-39523617FA6C}"/>
              </a:ext>
            </a:extLst>
          </p:cNvPr>
          <p:cNvCxnSpPr/>
          <p:nvPr/>
        </p:nvCxnSpPr>
        <p:spPr>
          <a:xfrm>
            <a:off x="2393795" y="4159405"/>
            <a:ext cx="64008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934CD4-ED0C-8F42-B092-FA9E17A61D4D}"/>
              </a:ext>
            </a:extLst>
          </p:cNvPr>
          <p:cNvCxnSpPr/>
          <p:nvPr/>
        </p:nvCxnSpPr>
        <p:spPr>
          <a:xfrm>
            <a:off x="2393795" y="5910410"/>
            <a:ext cx="64008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FCD4B0-A513-704E-9E8D-684DC895CE9C}"/>
              </a:ext>
            </a:extLst>
          </p:cNvPr>
          <p:cNvCxnSpPr/>
          <p:nvPr/>
        </p:nvCxnSpPr>
        <p:spPr>
          <a:xfrm>
            <a:off x="8488261" y="4159405"/>
            <a:ext cx="0" cy="175100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21D0F62-5775-2E46-89F3-203E91445B70}"/>
              </a:ext>
            </a:extLst>
          </p:cNvPr>
          <p:cNvSpPr txBox="1"/>
          <p:nvPr/>
        </p:nvSpPr>
        <p:spPr>
          <a:xfrm>
            <a:off x="8181927" y="4850242"/>
            <a:ext cx="6126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  <a:ea typeface="Cambria Math" panose="02040503050406030204" pitchFamily="18" charset="0"/>
              </a:rPr>
              <a:t>h=3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855DBD-61F7-0141-9A5F-3EDAEE17ACC4}"/>
              </a:ext>
            </a:extLst>
          </p:cNvPr>
          <p:cNvCxnSpPr>
            <a:stCxn id="10" idx="3"/>
          </p:cNvCxnSpPr>
          <p:nvPr/>
        </p:nvCxnSpPr>
        <p:spPr>
          <a:xfrm flipV="1">
            <a:off x="8794595" y="5023945"/>
            <a:ext cx="548640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539F00-4B41-F147-8492-C5B4E4F54FC3}"/>
                  </a:ext>
                </a:extLst>
              </p:cNvPr>
              <p:cNvSpPr txBox="1"/>
              <p:nvPr/>
            </p:nvSpPr>
            <p:spPr>
              <a:xfrm>
                <a:off x="9490113" y="4885445"/>
                <a:ext cx="6195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539F00-4B41-F147-8492-C5B4E4F54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113" y="4885445"/>
                <a:ext cx="619529" cy="276999"/>
              </a:xfrm>
              <a:prstGeom prst="rect">
                <a:avLst/>
              </a:prstGeom>
              <a:blipFill>
                <a:blip r:embed="rId3"/>
                <a:stretch>
                  <a:fillRect l="-6122" r="-1020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7C36B376-2817-4047-9408-3940A74FD3E3}"/>
              </a:ext>
            </a:extLst>
          </p:cNvPr>
          <p:cNvSpPr/>
          <p:nvPr/>
        </p:nvSpPr>
        <p:spPr>
          <a:xfrm>
            <a:off x="6457733" y="4881516"/>
            <a:ext cx="1571027" cy="922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637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3">
            <a:extLst>
              <a:ext uri="{FF2B5EF4-FFF2-40B4-BE49-F238E27FC236}">
                <a16:creationId xmlns:a16="http://schemas.microsoft.com/office/drawing/2014/main" id="{E6107E73-BBA9-394B-960E-A86E71FD0DBC}"/>
              </a:ext>
            </a:extLst>
          </p:cNvPr>
          <p:cNvGrpSpPr/>
          <p:nvPr/>
        </p:nvGrpSpPr>
        <p:grpSpPr>
          <a:xfrm>
            <a:off x="2986823" y="3896832"/>
            <a:ext cx="5188564" cy="2269997"/>
            <a:chOff x="2986823" y="3896832"/>
            <a:chExt cx="5188564" cy="2269997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5D5A87B-4D38-9141-A07C-7DF4AC45E310}"/>
                </a:ext>
              </a:extLst>
            </p:cNvPr>
            <p:cNvSpPr/>
            <p:nvPr/>
          </p:nvSpPr>
          <p:spPr>
            <a:xfrm>
              <a:off x="2986823" y="3896832"/>
              <a:ext cx="5188564" cy="2269997"/>
            </a:xfrm>
            <a:custGeom>
              <a:avLst/>
              <a:gdLst>
                <a:gd name="connsiteX0" fmla="*/ -6 w 5188564"/>
                <a:gd name="connsiteY0" fmla="*/ 2270213 h 2269997"/>
                <a:gd name="connsiteX1" fmla="*/ -6 w 5188564"/>
                <a:gd name="connsiteY1" fmla="*/ 216 h 2269997"/>
                <a:gd name="connsiteX2" fmla="*/ 5188559 w 5188564"/>
                <a:gd name="connsiteY2" fmla="*/ 216 h 2269997"/>
                <a:gd name="connsiteX3" fmla="*/ 5188559 w 5188564"/>
                <a:gd name="connsiteY3" fmla="*/ 2270213 h 2269997"/>
                <a:gd name="connsiteX4" fmla="*/ -6 w 5188564"/>
                <a:gd name="connsiteY4" fmla="*/ 2270213 h 226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8564" h="2269997">
                  <a:moveTo>
                    <a:pt x="-6" y="2270213"/>
                  </a:moveTo>
                  <a:lnTo>
                    <a:pt x="-6" y="216"/>
                  </a:lnTo>
                  <a:lnTo>
                    <a:pt x="5188559" y="216"/>
                  </a:lnTo>
                  <a:lnTo>
                    <a:pt x="5188559" y="2270213"/>
                  </a:lnTo>
                  <a:lnTo>
                    <a:pt x="-6" y="2270213"/>
                  </a:lnTo>
                  <a:close/>
                </a:path>
              </a:pathLst>
            </a:custGeom>
            <a:solidFill>
              <a:srgbClr val="FFFFFF"/>
            </a:solidFill>
            <a:ln w="101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3F837AC-4954-6446-8577-BD25BB0D91C7}"/>
                </a:ext>
              </a:extLst>
            </p:cNvPr>
            <p:cNvSpPr/>
            <p:nvPr/>
          </p:nvSpPr>
          <p:spPr>
            <a:xfrm>
              <a:off x="5399505" y="3977903"/>
              <a:ext cx="364820" cy="364820"/>
            </a:xfrm>
            <a:custGeom>
              <a:avLst/>
              <a:gdLst>
                <a:gd name="connsiteX0" fmla="*/ 364815 w 364820"/>
                <a:gd name="connsiteY0" fmla="*/ 182629 h 364820"/>
                <a:gd name="connsiteX1" fmla="*/ 182404 w 364820"/>
                <a:gd name="connsiteY1" fmla="*/ 365040 h 364820"/>
                <a:gd name="connsiteX2" fmla="*/ -6 w 364820"/>
                <a:gd name="connsiteY2" fmla="*/ 182629 h 364820"/>
                <a:gd name="connsiteX3" fmla="*/ 182404 w 364820"/>
                <a:gd name="connsiteY3" fmla="*/ 219 h 364820"/>
                <a:gd name="connsiteX4" fmla="*/ 364815 w 364820"/>
                <a:gd name="connsiteY4" fmla="*/ 182629 h 3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820" h="364820">
                  <a:moveTo>
                    <a:pt x="364815" y="182629"/>
                  </a:moveTo>
                  <a:cubicBezTo>
                    <a:pt x="364815" y="283372"/>
                    <a:pt x="283147" y="365040"/>
                    <a:pt x="182404" y="365040"/>
                  </a:cubicBezTo>
                  <a:cubicBezTo>
                    <a:pt x="81662" y="365040"/>
                    <a:pt x="-6" y="283372"/>
                    <a:pt x="-6" y="182629"/>
                  </a:cubicBezTo>
                  <a:cubicBezTo>
                    <a:pt x="-6" y="81887"/>
                    <a:pt x="81662" y="219"/>
                    <a:pt x="182404" y="219"/>
                  </a:cubicBezTo>
                  <a:cubicBezTo>
                    <a:pt x="283147" y="219"/>
                    <a:pt x="364815" y="81887"/>
                    <a:pt x="364815" y="182629"/>
                  </a:cubicBezTo>
                  <a:close/>
                </a:path>
              </a:pathLst>
            </a:custGeom>
            <a:solidFill>
              <a:srgbClr val="000000"/>
            </a:solidFill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5A14144-6053-5345-AA20-196790C73A00}"/>
                </a:ext>
              </a:extLst>
            </p:cNvPr>
            <p:cNvSpPr/>
            <p:nvPr/>
          </p:nvSpPr>
          <p:spPr>
            <a:xfrm>
              <a:off x="3930087" y="4849420"/>
              <a:ext cx="364820" cy="364820"/>
            </a:xfrm>
            <a:custGeom>
              <a:avLst/>
              <a:gdLst>
                <a:gd name="connsiteX0" fmla="*/ 364821 w 364820"/>
                <a:gd name="connsiteY0" fmla="*/ 182626 h 364820"/>
                <a:gd name="connsiteX1" fmla="*/ 182410 w 364820"/>
                <a:gd name="connsiteY1" fmla="*/ 365036 h 364820"/>
                <a:gd name="connsiteX2" fmla="*/ 0 w 364820"/>
                <a:gd name="connsiteY2" fmla="*/ 182626 h 364820"/>
                <a:gd name="connsiteX3" fmla="*/ 182410 w 364820"/>
                <a:gd name="connsiteY3" fmla="*/ 216 h 364820"/>
                <a:gd name="connsiteX4" fmla="*/ 364821 w 364820"/>
                <a:gd name="connsiteY4" fmla="*/ 182626 h 3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820" h="364820">
                  <a:moveTo>
                    <a:pt x="364821" y="182626"/>
                  </a:moveTo>
                  <a:cubicBezTo>
                    <a:pt x="364821" y="283369"/>
                    <a:pt x="283153" y="365036"/>
                    <a:pt x="182410" y="365036"/>
                  </a:cubicBezTo>
                  <a:cubicBezTo>
                    <a:pt x="81668" y="365036"/>
                    <a:pt x="0" y="283369"/>
                    <a:pt x="0" y="182626"/>
                  </a:cubicBezTo>
                  <a:cubicBezTo>
                    <a:pt x="0" y="81883"/>
                    <a:pt x="81668" y="216"/>
                    <a:pt x="182410" y="216"/>
                  </a:cubicBezTo>
                  <a:cubicBezTo>
                    <a:pt x="283153" y="216"/>
                    <a:pt x="364821" y="81883"/>
                    <a:pt x="364821" y="182626"/>
                  </a:cubicBezTo>
                  <a:close/>
                </a:path>
              </a:pathLst>
            </a:custGeom>
            <a:solidFill>
              <a:srgbClr val="000000"/>
            </a:solidFill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1CC86A9-C1EE-3D4A-A95D-3DE41C06DBE7}"/>
                </a:ext>
              </a:extLst>
            </p:cNvPr>
            <p:cNvSpPr/>
            <p:nvPr/>
          </p:nvSpPr>
          <p:spPr>
            <a:xfrm>
              <a:off x="4269270" y="4259930"/>
              <a:ext cx="1158103" cy="670865"/>
            </a:xfrm>
            <a:custGeom>
              <a:avLst/>
              <a:gdLst>
                <a:gd name="connsiteX0" fmla="*/ 1158101 w 1158103"/>
                <a:gd name="connsiteY0" fmla="*/ 217 h 670865"/>
                <a:gd name="connsiteX1" fmla="*/ -3 w 1158103"/>
                <a:gd name="connsiteY1" fmla="*/ 671082 h 67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8103" h="670865">
                  <a:moveTo>
                    <a:pt x="1158101" y="217"/>
                  </a:moveTo>
                  <a:cubicBezTo>
                    <a:pt x="876682" y="163272"/>
                    <a:pt x="283240" y="507116"/>
                    <a:pt x="-3" y="671082"/>
                  </a:cubicBezTo>
                </a:path>
              </a:pathLst>
            </a:custGeom>
            <a:noFill/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4111F81-8192-D046-A04B-FCE56E320B99}"/>
                </a:ext>
              </a:extLst>
            </p:cNvPr>
            <p:cNvSpPr/>
            <p:nvPr/>
          </p:nvSpPr>
          <p:spPr>
            <a:xfrm>
              <a:off x="5399505" y="4849420"/>
              <a:ext cx="364820" cy="364820"/>
            </a:xfrm>
            <a:custGeom>
              <a:avLst/>
              <a:gdLst>
                <a:gd name="connsiteX0" fmla="*/ 364815 w 364820"/>
                <a:gd name="connsiteY0" fmla="*/ 182626 h 364820"/>
                <a:gd name="connsiteX1" fmla="*/ 182404 w 364820"/>
                <a:gd name="connsiteY1" fmla="*/ 365036 h 364820"/>
                <a:gd name="connsiteX2" fmla="*/ -6 w 364820"/>
                <a:gd name="connsiteY2" fmla="*/ 182626 h 364820"/>
                <a:gd name="connsiteX3" fmla="*/ 182404 w 364820"/>
                <a:gd name="connsiteY3" fmla="*/ 216 h 364820"/>
                <a:gd name="connsiteX4" fmla="*/ 364815 w 364820"/>
                <a:gd name="connsiteY4" fmla="*/ 182626 h 3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820" h="364820">
                  <a:moveTo>
                    <a:pt x="364815" y="182626"/>
                  </a:moveTo>
                  <a:cubicBezTo>
                    <a:pt x="364815" y="283369"/>
                    <a:pt x="283147" y="365036"/>
                    <a:pt x="182404" y="365036"/>
                  </a:cubicBezTo>
                  <a:cubicBezTo>
                    <a:pt x="81662" y="365036"/>
                    <a:pt x="-6" y="283369"/>
                    <a:pt x="-6" y="182626"/>
                  </a:cubicBezTo>
                  <a:cubicBezTo>
                    <a:pt x="-6" y="81883"/>
                    <a:pt x="81662" y="216"/>
                    <a:pt x="182404" y="216"/>
                  </a:cubicBezTo>
                  <a:cubicBezTo>
                    <a:pt x="283147" y="216"/>
                    <a:pt x="364815" y="81883"/>
                    <a:pt x="364815" y="182626"/>
                  </a:cubicBezTo>
                  <a:close/>
                </a:path>
              </a:pathLst>
            </a:custGeom>
            <a:solidFill>
              <a:srgbClr val="000000"/>
            </a:solidFill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533A26B-BFE6-BA48-B656-9288236EC171}"/>
                </a:ext>
              </a:extLst>
            </p:cNvPr>
            <p:cNvSpPr/>
            <p:nvPr/>
          </p:nvSpPr>
          <p:spPr>
            <a:xfrm>
              <a:off x="5581916" y="4346777"/>
              <a:ext cx="10556" cy="501628"/>
            </a:xfrm>
            <a:custGeom>
              <a:avLst/>
              <a:gdLst>
                <a:gd name="connsiteX0" fmla="*/ -6 w 10556"/>
                <a:gd name="connsiteY0" fmla="*/ 217 h 501628"/>
                <a:gd name="connsiteX1" fmla="*/ -6 w 10556"/>
                <a:gd name="connsiteY1" fmla="*/ 501846 h 501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56" h="501628">
                  <a:moveTo>
                    <a:pt x="-6" y="217"/>
                  </a:moveTo>
                  <a:cubicBezTo>
                    <a:pt x="-6" y="147362"/>
                    <a:pt x="-6" y="355715"/>
                    <a:pt x="-6" y="501846"/>
                  </a:cubicBezTo>
                </a:path>
              </a:pathLst>
            </a:custGeom>
            <a:noFill/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85E58935-5ABF-214A-A75A-0D1D56D610ED}"/>
                </a:ext>
              </a:extLst>
            </p:cNvPr>
            <p:cNvSpPr/>
            <p:nvPr/>
          </p:nvSpPr>
          <p:spPr>
            <a:xfrm>
              <a:off x="6868923" y="4849420"/>
              <a:ext cx="364820" cy="364820"/>
            </a:xfrm>
            <a:custGeom>
              <a:avLst/>
              <a:gdLst>
                <a:gd name="connsiteX0" fmla="*/ 364809 w 364820"/>
                <a:gd name="connsiteY0" fmla="*/ 182626 h 364820"/>
                <a:gd name="connsiteX1" fmla="*/ 182398 w 364820"/>
                <a:gd name="connsiteY1" fmla="*/ 365036 h 364820"/>
                <a:gd name="connsiteX2" fmla="*/ -12 w 364820"/>
                <a:gd name="connsiteY2" fmla="*/ 182626 h 364820"/>
                <a:gd name="connsiteX3" fmla="*/ 182398 w 364820"/>
                <a:gd name="connsiteY3" fmla="*/ 216 h 364820"/>
                <a:gd name="connsiteX4" fmla="*/ 364809 w 364820"/>
                <a:gd name="connsiteY4" fmla="*/ 182626 h 3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820" h="364820">
                  <a:moveTo>
                    <a:pt x="364809" y="182626"/>
                  </a:moveTo>
                  <a:cubicBezTo>
                    <a:pt x="364809" y="283369"/>
                    <a:pt x="283141" y="365036"/>
                    <a:pt x="182398" y="365036"/>
                  </a:cubicBezTo>
                  <a:cubicBezTo>
                    <a:pt x="81656" y="365036"/>
                    <a:pt x="-12" y="283369"/>
                    <a:pt x="-12" y="182626"/>
                  </a:cubicBezTo>
                  <a:cubicBezTo>
                    <a:pt x="-12" y="81883"/>
                    <a:pt x="81656" y="216"/>
                    <a:pt x="182398" y="216"/>
                  </a:cubicBezTo>
                  <a:cubicBezTo>
                    <a:pt x="283141" y="216"/>
                    <a:pt x="364809" y="81883"/>
                    <a:pt x="364809" y="182626"/>
                  </a:cubicBezTo>
                  <a:close/>
                </a:path>
              </a:pathLst>
            </a:custGeom>
            <a:solidFill>
              <a:srgbClr val="000000"/>
            </a:solidFill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919614BE-741C-A64F-A620-E2380D0E0ED1}"/>
                </a:ext>
              </a:extLst>
            </p:cNvPr>
            <p:cNvSpPr/>
            <p:nvPr/>
          </p:nvSpPr>
          <p:spPr>
            <a:xfrm>
              <a:off x="5736357" y="4259930"/>
              <a:ext cx="1158103" cy="670865"/>
            </a:xfrm>
            <a:custGeom>
              <a:avLst/>
              <a:gdLst>
                <a:gd name="connsiteX0" fmla="*/ -9 w 1158103"/>
                <a:gd name="connsiteY0" fmla="*/ 217 h 670865"/>
                <a:gd name="connsiteX1" fmla="*/ 1158095 w 1158103"/>
                <a:gd name="connsiteY1" fmla="*/ 671082 h 67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8103" h="670865">
                  <a:moveTo>
                    <a:pt x="-9" y="217"/>
                  </a:moveTo>
                  <a:cubicBezTo>
                    <a:pt x="281511" y="163272"/>
                    <a:pt x="874852" y="507116"/>
                    <a:pt x="1158095" y="671082"/>
                  </a:cubicBezTo>
                </a:path>
              </a:pathLst>
            </a:custGeom>
            <a:noFill/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5F168CA-0240-F040-95D1-AF29D54A08A6}"/>
                </a:ext>
              </a:extLst>
            </p:cNvPr>
            <p:cNvSpPr/>
            <p:nvPr/>
          </p:nvSpPr>
          <p:spPr>
            <a:xfrm>
              <a:off x="3038303" y="5720936"/>
              <a:ext cx="364820" cy="364820"/>
            </a:xfrm>
            <a:custGeom>
              <a:avLst/>
              <a:gdLst>
                <a:gd name="connsiteX0" fmla="*/ 364824 w 364820"/>
                <a:gd name="connsiteY0" fmla="*/ 182623 h 364820"/>
                <a:gd name="connsiteX1" fmla="*/ 182414 w 364820"/>
                <a:gd name="connsiteY1" fmla="*/ 365033 h 364820"/>
                <a:gd name="connsiteX2" fmla="*/ 3 w 364820"/>
                <a:gd name="connsiteY2" fmla="*/ 182623 h 364820"/>
                <a:gd name="connsiteX3" fmla="*/ 182414 w 364820"/>
                <a:gd name="connsiteY3" fmla="*/ 212 h 364820"/>
                <a:gd name="connsiteX4" fmla="*/ 364824 w 364820"/>
                <a:gd name="connsiteY4" fmla="*/ 182623 h 3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820" h="364820">
                  <a:moveTo>
                    <a:pt x="364824" y="182623"/>
                  </a:moveTo>
                  <a:cubicBezTo>
                    <a:pt x="364824" y="283365"/>
                    <a:pt x="283156" y="365033"/>
                    <a:pt x="182414" y="365033"/>
                  </a:cubicBezTo>
                  <a:cubicBezTo>
                    <a:pt x="81671" y="365033"/>
                    <a:pt x="3" y="283365"/>
                    <a:pt x="3" y="182623"/>
                  </a:cubicBezTo>
                  <a:cubicBezTo>
                    <a:pt x="3" y="81880"/>
                    <a:pt x="81671" y="212"/>
                    <a:pt x="182414" y="212"/>
                  </a:cubicBezTo>
                  <a:cubicBezTo>
                    <a:pt x="283156" y="212"/>
                    <a:pt x="364824" y="81880"/>
                    <a:pt x="364824" y="182623"/>
                  </a:cubicBezTo>
                  <a:close/>
                </a:path>
              </a:pathLst>
            </a:custGeom>
            <a:solidFill>
              <a:srgbClr val="000000"/>
            </a:solidFill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DD2CC55-5022-5A47-8D2A-735E9FDD5246}"/>
                </a:ext>
              </a:extLst>
            </p:cNvPr>
            <p:cNvSpPr/>
            <p:nvPr/>
          </p:nvSpPr>
          <p:spPr>
            <a:xfrm>
              <a:off x="3348198" y="5163976"/>
              <a:ext cx="636511" cy="607528"/>
            </a:xfrm>
            <a:custGeom>
              <a:avLst/>
              <a:gdLst>
                <a:gd name="connsiteX0" fmla="*/ 636513 w 636511"/>
                <a:gd name="connsiteY0" fmla="*/ 214 h 607528"/>
                <a:gd name="connsiteX1" fmla="*/ 1 w 636511"/>
                <a:gd name="connsiteY1" fmla="*/ 607742 h 60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6511" h="607528">
                  <a:moveTo>
                    <a:pt x="636513" y="214"/>
                  </a:moveTo>
                  <a:cubicBezTo>
                    <a:pt x="466972" y="161951"/>
                    <a:pt x="169440" y="446005"/>
                    <a:pt x="1" y="607742"/>
                  </a:cubicBezTo>
                </a:path>
              </a:pathLst>
            </a:custGeom>
            <a:noFill/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FED2D58-119E-004A-B979-427A5DF188A5}"/>
                </a:ext>
              </a:extLst>
            </p:cNvPr>
            <p:cNvSpPr/>
            <p:nvPr/>
          </p:nvSpPr>
          <p:spPr>
            <a:xfrm>
              <a:off x="3626070" y="5720936"/>
              <a:ext cx="364820" cy="364820"/>
            </a:xfrm>
            <a:custGeom>
              <a:avLst/>
              <a:gdLst>
                <a:gd name="connsiteX0" fmla="*/ 364822 w 364820"/>
                <a:gd name="connsiteY0" fmla="*/ 182623 h 364820"/>
                <a:gd name="connsiteX1" fmla="*/ 182411 w 364820"/>
                <a:gd name="connsiteY1" fmla="*/ 365033 h 364820"/>
                <a:gd name="connsiteX2" fmla="*/ 1 w 364820"/>
                <a:gd name="connsiteY2" fmla="*/ 182623 h 364820"/>
                <a:gd name="connsiteX3" fmla="*/ 182411 w 364820"/>
                <a:gd name="connsiteY3" fmla="*/ 212 h 364820"/>
                <a:gd name="connsiteX4" fmla="*/ 364822 w 364820"/>
                <a:gd name="connsiteY4" fmla="*/ 182623 h 3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820" h="364820">
                  <a:moveTo>
                    <a:pt x="364822" y="182623"/>
                  </a:moveTo>
                  <a:cubicBezTo>
                    <a:pt x="364822" y="283365"/>
                    <a:pt x="283154" y="365033"/>
                    <a:pt x="182411" y="365033"/>
                  </a:cubicBezTo>
                  <a:cubicBezTo>
                    <a:pt x="81669" y="365033"/>
                    <a:pt x="1" y="283365"/>
                    <a:pt x="1" y="182623"/>
                  </a:cubicBezTo>
                  <a:cubicBezTo>
                    <a:pt x="1" y="81880"/>
                    <a:pt x="81669" y="212"/>
                    <a:pt x="182411" y="212"/>
                  </a:cubicBezTo>
                  <a:cubicBezTo>
                    <a:pt x="283154" y="212"/>
                    <a:pt x="364822" y="81880"/>
                    <a:pt x="364822" y="182623"/>
                  </a:cubicBezTo>
                  <a:close/>
                </a:path>
              </a:pathLst>
            </a:custGeom>
            <a:solidFill>
              <a:srgbClr val="000000"/>
            </a:solidFill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2B5B43E-75E6-5E48-851A-58B0BED2249B}"/>
                </a:ext>
              </a:extLst>
            </p:cNvPr>
            <p:cNvSpPr/>
            <p:nvPr/>
          </p:nvSpPr>
          <p:spPr>
            <a:xfrm>
              <a:off x="3866852" y="5206133"/>
              <a:ext cx="186970" cy="523416"/>
            </a:xfrm>
            <a:custGeom>
              <a:avLst/>
              <a:gdLst>
                <a:gd name="connsiteX0" fmla="*/ 186971 w 186970"/>
                <a:gd name="connsiteY0" fmla="*/ 214 h 523416"/>
                <a:gd name="connsiteX1" fmla="*/ 0 w 186970"/>
                <a:gd name="connsiteY1" fmla="*/ 523631 h 52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970" h="523416">
                  <a:moveTo>
                    <a:pt x="186971" y="214"/>
                  </a:moveTo>
                  <a:cubicBezTo>
                    <a:pt x="133160" y="150905"/>
                    <a:pt x="53811" y="373041"/>
                    <a:pt x="0" y="523631"/>
                  </a:cubicBezTo>
                </a:path>
              </a:pathLst>
            </a:custGeom>
            <a:noFill/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9563281-0D01-3C49-B9A6-A724D638775F}"/>
                </a:ext>
              </a:extLst>
            </p:cNvPr>
            <p:cNvSpPr/>
            <p:nvPr/>
          </p:nvSpPr>
          <p:spPr>
            <a:xfrm>
              <a:off x="4223971" y="5720936"/>
              <a:ext cx="364820" cy="364820"/>
            </a:xfrm>
            <a:custGeom>
              <a:avLst/>
              <a:gdLst>
                <a:gd name="connsiteX0" fmla="*/ 364819 w 364820"/>
                <a:gd name="connsiteY0" fmla="*/ 182623 h 364820"/>
                <a:gd name="connsiteX1" fmla="*/ 182409 w 364820"/>
                <a:gd name="connsiteY1" fmla="*/ 365033 h 364820"/>
                <a:gd name="connsiteX2" fmla="*/ -2 w 364820"/>
                <a:gd name="connsiteY2" fmla="*/ 182623 h 364820"/>
                <a:gd name="connsiteX3" fmla="*/ 182409 w 364820"/>
                <a:gd name="connsiteY3" fmla="*/ 212 h 364820"/>
                <a:gd name="connsiteX4" fmla="*/ 364819 w 364820"/>
                <a:gd name="connsiteY4" fmla="*/ 182623 h 3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820" h="364820">
                  <a:moveTo>
                    <a:pt x="364819" y="182623"/>
                  </a:moveTo>
                  <a:cubicBezTo>
                    <a:pt x="364819" y="283365"/>
                    <a:pt x="283151" y="365033"/>
                    <a:pt x="182409" y="365033"/>
                  </a:cubicBezTo>
                  <a:cubicBezTo>
                    <a:pt x="81666" y="365033"/>
                    <a:pt x="-2" y="283365"/>
                    <a:pt x="-2" y="182623"/>
                  </a:cubicBezTo>
                  <a:cubicBezTo>
                    <a:pt x="-2" y="81880"/>
                    <a:pt x="81666" y="212"/>
                    <a:pt x="182409" y="212"/>
                  </a:cubicBezTo>
                  <a:cubicBezTo>
                    <a:pt x="283151" y="212"/>
                    <a:pt x="364819" y="81880"/>
                    <a:pt x="364819" y="182623"/>
                  </a:cubicBezTo>
                  <a:close/>
                </a:path>
              </a:pathLst>
            </a:custGeom>
            <a:solidFill>
              <a:srgbClr val="000000"/>
            </a:solidFill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0373689-DFCA-B84B-9AD3-0553F32796CF}"/>
                </a:ext>
              </a:extLst>
            </p:cNvPr>
            <p:cNvSpPr/>
            <p:nvPr/>
          </p:nvSpPr>
          <p:spPr>
            <a:xfrm>
              <a:off x="4169146" y="5206133"/>
              <a:ext cx="180687" cy="523416"/>
            </a:xfrm>
            <a:custGeom>
              <a:avLst/>
              <a:gdLst>
                <a:gd name="connsiteX0" fmla="*/ -1 w 180687"/>
                <a:gd name="connsiteY0" fmla="*/ 214 h 523416"/>
                <a:gd name="connsiteX1" fmla="*/ 180687 w 180687"/>
                <a:gd name="connsiteY1" fmla="*/ 523631 h 52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687" h="523416">
                  <a:moveTo>
                    <a:pt x="-1" y="214"/>
                  </a:moveTo>
                  <a:cubicBezTo>
                    <a:pt x="51986" y="150905"/>
                    <a:pt x="128700" y="373041"/>
                    <a:pt x="180687" y="523631"/>
                  </a:cubicBezTo>
                </a:path>
              </a:pathLst>
            </a:custGeom>
            <a:noFill/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B150EE5-B8C4-A545-81F3-8BAB119BEE15}"/>
                </a:ext>
              </a:extLst>
            </p:cNvPr>
            <p:cNvSpPr/>
            <p:nvPr/>
          </p:nvSpPr>
          <p:spPr>
            <a:xfrm>
              <a:off x="6575039" y="5720936"/>
              <a:ext cx="364820" cy="364820"/>
            </a:xfrm>
            <a:custGeom>
              <a:avLst/>
              <a:gdLst>
                <a:gd name="connsiteX0" fmla="*/ 364810 w 364820"/>
                <a:gd name="connsiteY0" fmla="*/ 182623 h 364820"/>
                <a:gd name="connsiteX1" fmla="*/ 182399 w 364820"/>
                <a:gd name="connsiteY1" fmla="*/ 365033 h 364820"/>
                <a:gd name="connsiteX2" fmla="*/ -11 w 364820"/>
                <a:gd name="connsiteY2" fmla="*/ 182623 h 364820"/>
                <a:gd name="connsiteX3" fmla="*/ 182399 w 364820"/>
                <a:gd name="connsiteY3" fmla="*/ 212 h 364820"/>
                <a:gd name="connsiteX4" fmla="*/ 364810 w 364820"/>
                <a:gd name="connsiteY4" fmla="*/ 182623 h 3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820" h="364820">
                  <a:moveTo>
                    <a:pt x="364810" y="182623"/>
                  </a:moveTo>
                  <a:cubicBezTo>
                    <a:pt x="364810" y="283365"/>
                    <a:pt x="283142" y="365033"/>
                    <a:pt x="182399" y="365033"/>
                  </a:cubicBezTo>
                  <a:cubicBezTo>
                    <a:pt x="81657" y="365033"/>
                    <a:pt x="-11" y="283365"/>
                    <a:pt x="-11" y="182623"/>
                  </a:cubicBezTo>
                  <a:cubicBezTo>
                    <a:pt x="-11" y="81880"/>
                    <a:pt x="81657" y="212"/>
                    <a:pt x="182399" y="212"/>
                  </a:cubicBezTo>
                  <a:cubicBezTo>
                    <a:pt x="283142" y="212"/>
                    <a:pt x="364810" y="81880"/>
                    <a:pt x="364810" y="182623"/>
                  </a:cubicBezTo>
                  <a:close/>
                </a:path>
              </a:pathLst>
            </a:custGeom>
            <a:solidFill>
              <a:srgbClr val="000000"/>
            </a:solidFill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C9A37D1-5A3D-714F-A2A9-EE20E2F10BF5}"/>
                </a:ext>
              </a:extLst>
            </p:cNvPr>
            <p:cNvSpPr/>
            <p:nvPr/>
          </p:nvSpPr>
          <p:spPr>
            <a:xfrm>
              <a:off x="6813896" y="5206133"/>
              <a:ext cx="180789" cy="523416"/>
            </a:xfrm>
            <a:custGeom>
              <a:avLst/>
              <a:gdLst>
                <a:gd name="connsiteX0" fmla="*/ 180778 w 180789"/>
                <a:gd name="connsiteY0" fmla="*/ 214 h 523416"/>
                <a:gd name="connsiteX1" fmla="*/ -11 w 180789"/>
                <a:gd name="connsiteY1" fmla="*/ 523631 h 52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789" h="523416">
                  <a:moveTo>
                    <a:pt x="180778" y="214"/>
                  </a:moveTo>
                  <a:cubicBezTo>
                    <a:pt x="128689" y="150905"/>
                    <a:pt x="51976" y="373041"/>
                    <a:pt x="-11" y="523631"/>
                  </a:cubicBezTo>
                </a:path>
              </a:pathLst>
            </a:custGeom>
            <a:noFill/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991CC561-533D-4141-BBD8-E6F574901C73}"/>
                </a:ext>
              </a:extLst>
            </p:cNvPr>
            <p:cNvSpPr/>
            <p:nvPr/>
          </p:nvSpPr>
          <p:spPr>
            <a:xfrm>
              <a:off x="7760707" y="5720936"/>
              <a:ext cx="364820" cy="364820"/>
            </a:xfrm>
            <a:custGeom>
              <a:avLst/>
              <a:gdLst>
                <a:gd name="connsiteX0" fmla="*/ 364805 w 364820"/>
                <a:gd name="connsiteY0" fmla="*/ 182623 h 364820"/>
                <a:gd name="connsiteX1" fmla="*/ 182395 w 364820"/>
                <a:gd name="connsiteY1" fmla="*/ 365033 h 364820"/>
                <a:gd name="connsiteX2" fmla="*/ -16 w 364820"/>
                <a:gd name="connsiteY2" fmla="*/ 182623 h 364820"/>
                <a:gd name="connsiteX3" fmla="*/ 182395 w 364820"/>
                <a:gd name="connsiteY3" fmla="*/ 212 h 364820"/>
                <a:gd name="connsiteX4" fmla="*/ 364805 w 364820"/>
                <a:gd name="connsiteY4" fmla="*/ 182623 h 3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820" h="364820">
                  <a:moveTo>
                    <a:pt x="364805" y="182623"/>
                  </a:moveTo>
                  <a:cubicBezTo>
                    <a:pt x="364805" y="283365"/>
                    <a:pt x="283137" y="365033"/>
                    <a:pt x="182395" y="365033"/>
                  </a:cubicBezTo>
                  <a:cubicBezTo>
                    <a:pt x="81652" y="365033"/>
                    <a:pt x="-16" y="283365"/>
                    <a:pt x="-16" y="182623"/>
                  </a:cubicBezTo>
                  <a:cubicBezTo>
                    <a:pt x="-16" y="81880"/>
                    <a:pt x="81652" y="212"/>
                    <a:pt x="182395" y="212"/>
                  </a:cubicBezTo>
                  <a:cubicBezTo>
                    <a:pt x="283137" y="212"/>
                    <a:pt x="364805" y="81880"/>
                    <a:pt x="364805" y="182623"/>
                  </a:cubicBezTo>
                  <a:close/>
                </a:path>
              </a:pathLst>
            </a:custGeom>
            <a:solidFill>
              <a:srgbClr val="000000"/>
            </a:solidFill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109AFB47-8DA0-3142-96F3-28913BFE921A}"/>
                </a:ext>
              </a:extLst>
            </p:cNvPr>
            <p:cNvSpPr/>
            <p:nvPr/>
          </p:nvSpPr>
          <p:spPr>
            <a:xfrm>
              <a:off x="7179122" y="5163976"/>
              <a:ext cx="636409" cy="607528"/>
            </a:xfrm>
            <a:custGeom>
              <a:avLst/>
              <a:gdLst>
                <a:gd name="connsiteX0" fmla="*/ -14 w 636409"/>
                <a:gd name="connsiteY0" fmla="*/ 214 h 607528"/>
                <a:gd name="connsiteX1" fmla="*/ 636396 w 636409"/>
                <a:gd name="connsiteY1" fmla="*/ 607742 h 60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6409" h="607528">
                  <a:moveTo>
                    <a:pt x="-14" y="214"/>
                  </a:moveTo>
                  <a:cubicBezTo>
                    <a:pt x="169425" y="161951"/>
                    <a:pt x="467058" y="446005"/>
                    <a:pt x="636396" y="607742"/>
                  </a:cubicBezTo>
                </a:path>
              </a:pathLst>
            </a:custGeom>
            <a:noFill/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ارتفاع درخت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IRTitr" panose="02000506000000020002" pitchFamily="2" charset="-78"/>
              </a:rPr>
              <a:t>k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تایی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با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IRTitr" panose="02000506000000020002" pitchFamily="2" charset="-78"/>
              </a:rPr>
              <a:t>n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گره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ارتفاع(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h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) در هر درخت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k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تایی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n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گره، همواره در محدوده زیر قرار دارد:</a:t>
                </a: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:endParaRPr lang="fa-IR" sz="1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⌊"/>
                                <m:endChr m:val="⌋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cs typeface="IRMitra" panose="02000506000000020002" pitchFamily="2" charset="-78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  <m:t>−1)</m:t>
                                    </m:r>
                                  </m:sup>
                                </m:sSubSup>
                              </m:e>
                            </m:d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1</m:t>
                            </m:r>
                          </m:e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IRMitra" panose="02000506000000020002" pitchFamily="2" charset="-78"/>
                              </a:rPr>
                              <m:t>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IRMitra" panose="02000506000000020002" pitchFamily="2" charset="-78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IRMitra" panose="02000506000000020002" pitchFamily="2" charset="-78"/>
                              </a:rPr>
                              <m:t>≤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𝑛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453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282C3D6-F977-4440-9457-80B78B76A5ED}"/>
              </a:ext>
            </a:extLst>
          </p:cNvPr>
          <p:cNvCxnSpPr/>
          <p:nvPr/>
        </p:nvCxnSpPr>
        <p:spPr>
          <a:xfrm>
            <a:off x="2393795" y="4159405"/>
            <a:ext cx="64008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DBD6826-9127-FA40-9061-C1179CD5B473}"/>
              </a:ext>
            </a:extLst>
          </p:cNvPr>
          <p:cNvCxnSpPr/>
          <p:nvPr/>
        </p:nvCxnSpPr>
        <p:spPr>
          <a:xfrm>
            <a:off x="2393795" y="5910688"/>
            <a:ext cx="64008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BE3CA1A-2421-B149-91A3-BE094F8C99D7}"/>
              </a:ext>
            </a:extLst>
          </p:cNvPr>
          <p:cNvCxnSpPr/>
          <p:nvPr/>
        </p:nvCxnSpPr>
        <p:spPr>
          <a:xfrm>
            <a:off x="8488261" y="4159405"/>
            <a:ext cx="0" cy="175100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5CD9332-250F-CD40-B101-B00E8D511CD0}"/>
              </a:ext>
            </a:extLst>
          </p:cNvPr>
          <p:cNvSpPr txBox="1"/>
          <p:nvPr/>
        </p:nvSpPr>
        <p:spPr>
          <a:xfrm>
            <a:off x="8181927" y="4850242"/>
            <a:ext cx="6126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  <a:ea typeface="Cambria Math" panose="02040503050406030204" pitchFamily="18" charset="0"/>
              </a:rPr>
              <a:t>h=3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FAFAA6-71FA-A04F-88DD-2330D78141F2}"/>
              </a:ext>
            </a:extLst>
          </p:cNvPr>
          <p:cNvCxnSpPr>
            <a:stCxn id="8" idx="3"/>
          </p:cNvCxnSpPr>
          <p:nvPr/>
        </p:nvCxnSpPr>
        <p:spPr>
          <a:xfrm flipV="1">
            <a:off x="8794595" y="5023945"/>
            <a:ext cx="548640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116E1B-BC7E-0E40-A93F-8A73019E92E2}"/>
                  </a:ext>
                </a:extLst>
              </p:cNvPr>
              <p:cNvSpPr txBox="1"/>
              <p:nvPr/>
            </p:nvSpPr>
            <p:spPr>
              <a:xfrm>
                <a:off x="9463457" y="4793524"/>
                <a:ext cx="2442642" cy="4124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9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−1)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+1=3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116E1B-BC7E-0E40-A93F-8A73019E92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3457" y="4793524"/>
                <a:ext cx="2442642" cy="412485"/>
              </a:xfrm>
              <a:prstGeom prst="rect">
                <a:avLst/>
              </a:prstGeom>
              <a:blipFill>
                <a:blip r:embed="rId3"/>
                <a:stretch>
                  <a:fillRect l="-1546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5407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ریشه‌دار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r" rtl="1">
                  <a:lnSpc>
                    <a:spcPct val="100000"/>
                  </a:lnSpc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درخت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ریشه‌دار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یک مجموعه‌ از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گره‌ها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ویژگی‌های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زیر است: </a:t>
                </a:r>
              </a:p>
              <a:p>
                <a:pPr algn="r" rtl="1">
                  <a:lnSpc>
                    <a:spcPct val="100000"/>
                  </a:lnSpc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اگر تهی نباشد، دارای یک گره خاص به نام </a:t>
                </a:r>
                <a:r>
                  <a:rPr lang="fa-IR" b="1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ریشه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است.</a:t>
                </a:r>
              </a:p>
              <a:p>
                <a:pPr algn="r" rtl="1">
                  <a:lnSpc>
                    <a:spcPct val="100000"/>
                  </a:lnSpc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سایر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گره‌ها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به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IRMitra" panose="02000506000000020002" pitchFamily="2" charset="-78"/>
                      </a:rPr>
                      <m:t>≥0</m:t>
                    </m:r>
                  </m:oMath>
                </a14:m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مجموعه‌ی مجزا مانند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T</a:t>
                </a:r>
                <a:r>
                  <a:rPr lang="en-US" baseline="-250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1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،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T</a:t>
                </a:r>
                <a:r>
                  <a:rPr lang="en-US" baseline="-250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2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، ...،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T</a:t>
                </a:r>
                <a:r>
                  <a:rPr lang="en-US" baseline="-250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k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تقسیم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می‌شوند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به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گونه‌ای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که هر یک از این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مجموعه‌ها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خود یک درخت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ریشه‌دار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هستند.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453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AB18859-866F-E944-849C-0821AADB24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2680" t="4820" r="2680" b="7539"/>
          <a:stretch/>
        </p:blipFill>
        <p:spPr>
          <a:xfrm>
            <a:off x="838200" y="3922056"/>
            <a:ext cx="4824249" cy="225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157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ارتفاع درخت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IRTitr" panose="02000506000000020002" pitchFamily="2" charset="-78"/>
              </a:rPr>
              <a:t>k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تایی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با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IRTitr" panose="02000506000000020002" pitchFamily="2" charset="-78"/>
              </a:rPr>
              <a:t>n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گره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ارتفاع(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h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) در هر درخت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k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تایی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n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گره، همواره در محدوده زیر قرار دارد:</a:t>
                </a: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:endParaRPr lang="fa-IR" sz="1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⌊"/>
                                <m:endChr m:val="⌋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cs typeface="IRMitra" panose="02000506000000020002" pitchFamily="2" charset="-78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  <m:t>−1)</m:t>
                                    </m:r>
                                  </m:sup>
                                </m:sSubSup>
                              </m:e>
                            </m:d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1</m:t>
                            </m:r>
                          </m:e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IRMitra" panose="02000506000000020002" pitchFamily="2" charset="-78"/>
                              </a:rPr>
                              <m:t>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IRMitra" panose="02000506000000020002" pitchFamily="2" charset="-78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IRMitra" panose="02000506000000020002" pitchFamily="2" charset="-78"/>
                              </a:rPr>
                              <m:t>≤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𝑛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:endParaRPr lang="fa-IR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اثبات: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برای کران بالا رابطه گفته شده،</a:t>
                </a:r>
              </a:p>
              <a:p>
                <a:pPr marL="0" indent="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به سادگی درختان اریب را در نظر بگیرید؛</a:t>
                </a:r>
              </a:p>
              <a:p>
                <a:pPr marL="0" indent="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اما برای کران پایین داریم:</a:t>
                </a:r>
              </a:p>
              <a:p>
                <a:pPr marL="0" indent="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453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F69C32F5-5EC4-3B4D-B750-AE2CBDB48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38563"/>
            <a:ext cx="497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5536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تعداد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برگ‌ها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en-US" dirty="0">
                <a:latin typeface="Century" panose="02040604050505020304" pitchFamily="18" charset="0"/>
                <a:cs typeface="IRTitr" panose="02000506000000020002" pitchFamily="2" charset="-78"/>
              </a:rPr>
              <a:t>(n</a:t>
            </a:r>
            <a:r>
              <a:rPr lang="en-US" baseline="-25000" dirty="0">
                <a:latin typeface="Century" panose="02040604050505020304" pitchFamily="18" charset="0"/>
                <a:cs typeface="IRTitr" panose="02000506000000020002" pitchFamily="2" charset="-78"/>
              </a:rPr>
              <a:t>0</a:t>
            </a:r>
            <a:r>
              <a:rPr lang="en-US" dirty="0">
                <a:latin typeface="Century" panose="02040604050505020304" pitchFamily="18" charset="0"/>
                <a:cs typeface="IRTitr" panose="02000506000000020002" pitchFamily="2" charset="-78"/>
              </a:rPr>
              <a:t>)</a:t>
            </a:r>
            <a:endParaRPr lang="en-US" dirty="0">
              <a:latin typeface="Century" panose="02040604050505020304" pitchFamily="18" charset="0"/>
              <a:ea typeface="Cambria Math" panose="02040503050406030204" pitchFamily="18" charset="0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در صورتی که </a:t>
                </a:r>
                <a:r>
                  <a:rPr lang="en-US" sz="24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T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یک درخت </a:t>
                </a:r>
                <a:r>
                  <a:rPr lang="en-US" sz="24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k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تایی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 </a:t>
                </a:r>
                <a:r>
                  <a:rPr lang="en-US" sz="24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n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گره باشد و </a:t>
                </a:r>
                <a:r>
                  <a:rPr lang="en-US" sz="2400" dirty="0" err="1">
                    <a:latin typeface="Century" panose="02040604050505020304" pitchFamily="18" charset="0"/>
                    <a:cs typeface="IRMitra" panose="02000506000000020002" pitchFamily="2" charset="-78"/>
                  </a:rPr>
                  <a:t>n</a:t>
                </a:r>
                <a:r>
                  <a:rPr lang="en-US" sz="2400" baseline="-25000" dirty="0" err="1">
                    <a:latin typeface="Century" panose="02040604050505020304" pitchFamily="18" charset="0"/>
                    <a:cs typeface="IRMitra" panose="02000506000000020002" pitchFamily="2" charset="-78"/>
                  </a:rPr>
                  <a:t>i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نشان دهنده تعداد رئوس درجه </a:t>
                </a:r>
                <a:r>
                  <a:rPr lang="en-US" sz="2400" dirty="0" err="1">
                    <a:latin typeface="Century" panose="02040604050505020304" pitchFamily="18" charset="0"/>
                    <a:cs typeface="IRMitra" panose="02000506000000020002" pitchFamily="2" charset="-78"/>
                  </a:rPr>
                  <a:t>i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باشد ( برای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𝑖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IRMitra" panose="02000506000000020002" pitchFamily="2" charset="-78"/>
                      </a:rPr>
                      <m:t>∈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{0,1,2,…}</m:t>
                    </m:r>
                  </m:oMath>
                </a14:m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(، همواره داریم:</a:t>
                </a:r>
              </a:p>
              <a:p>
                <a:pPr marL="0" indent="0" algn="just" rtl="1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…+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just" rtl="1">
                  <a:lnSpc>
                    <a:spcPct val="100000"/>
                  </a:lnSpc>
                  <a:buNone/>
                </a:pPr>
                <a:endParaRPr lang="en-US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just" rtl="1">
                  <a:lnSpc>
                    <a:spcPct val="100000"/>
                  </a:lnSpc>
                  <a:buNone/>
                </a:pPr>
                <a:endParaRPr lang="fa-IR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just" rtl="1">
                  <a:lnSpc>
                    <a:spcPct val="100000"/>
                  </a:lnSpc>
                  <a:buNone/>
                </a:pP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بنابر‌این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برای محاسبه تعداد برگ ها می توانیم از رابطه زیر استفاده کنیم:</a:t>
                </a:r>
                <a:endParaRPr lang="en-US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just" rtl="1">
                  <a:lnSpc>
                    <a:spcPct val="100000"/>
                  </a:lnSpc>
                  <a:buNone/>
                </a:pPr>
                <a:endParaRPr lang="fa-IR" sz="12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just" rtl="1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−1)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−2)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−3)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−2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…+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1</m:t>
                      </m:r>
                    </m:oMath>
                  </m:oMathPara>
                </a14:m>
                <a:endParaRPr lang="en-US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just" rtl="1">
                  <a:lnSpc>
                    <a:spcPct val="100000"/>
                  </a:lnSpc>
                  <a:buNone/>
                </a:pPr>
                <a:endParaRPr lang="fa-IR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68" t="-2035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32256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تعداد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برگ‌ها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en-US" dirty="0">
                <a:latin typeface="Century" panose="02040604050505020304" pitchFamily="18" charset="0"/>
                <a:cs typeface="IRTitr" panose="02000506000000020002" pitchFamily="2" charset="-78"/>
              </a:rPr>
              <a:t>(n</a:t>
            </a:r>
            <a:r>
              <a:rPr lang="en-US" baseline="-25000" dirty="0">
                <a:latin typeface="Century" panose="02040604050505020304" pitchFamily="18" charset="0"/>
                <a:cs typeface="IRTitr" panose="02000506000000020002" pitchFamily="2" charset="-78"/>
              </a:rPr>
              <a:t>0</a:t>
            </a:r>
            <a:r>
              <a:rPr lang="en-US" dirty="0">
                <a:latin typeface="Century" panose="02040604050505020304" pitchFamily="18" charset="0"/>
                <a:cs typeface="IRTitr" panose="02000506000000020002" pitchFamily="2" charset="-78"/>
              </a:rPr>
              <a:t>)</a:t>
            </a:r>
            <a:endParaRPr lang="en-US" dirty="0">
              <a:latin typeface="Century" panose="02040604050505020304" pitchFamily="18" charset="0"/>
              <a:ea typeface="Cambria Math" panose="02040503050406030204" pitchFamily="18" charset="0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در صورتی که </a:t>
                </a:r>
                <a:r>
                  <a:rPr lang="en-US" sz="24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T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یک درخت </a:t>
                </a:r>
                <a:r>
                  <a:rPr lang="en-US" sz="24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k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تایی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 </a:t>
                </a:r>
                <a:r>
                  <a:rPr lang="en-US" sz="24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n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گره باشد و </a:t>
                </a:r>
                <a:r>
                  <a:rPr lang="en-US" sz="2400" dirty="0" err="1">
                    <a:latin typeface="Century" panose="02040604050505020304" pitchFamily="18" charset="0"/>
                    <a:cs typeface="IRMitra" panose="02000506000000020002" pitchFamily="2" charset="-78"/>
                  </a:rPr>
                  <a:t>n</a:t>
                </a:r>
                <a:r>
                  <a:rPr lang="en-US" sz="2400" baseline="-25000" dirty="0" err="1">
                    <a:latin typeface="Century" panose="02040604050505020304" pitchFamily="18" charset="0"/>
                    <a:cs typeface="IRMitra" panose="02000506000000020002" pitchFamily="2" charset="-78"/>
                  </a:rPr>
                  <a:t>i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نشان دهنده تعداد رئوس درجه </a:t>
                </a:r>
                <a:r>
                  <a:rPr lang="en-US" sz="2400" dirty="0" err="1">
                    <a:latin typeface="Century" panose="02040604050505020304" pitchFamily="18" charset="0"/>
                    <a:cs typeface="IRMitra" panose="02000506000000020002" pitchFamily="2" charset="-78"/>
                  </a:rPr>
                  <a:t>i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باشد ( برای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𝑖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IRMitra" panose="02000506000000020002" pitchFamily="2" charset="-78"/>
                      </a:rPr>
                      <m:t>∈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{0,1,2,…}</m:t>
                    </m:r>
                  </m:oMath>
                </a14:m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(، همواره داریم:</a:t>
                </a:r>
              </a:p>
              <a:p>
                <a:pPr marL="0" indent="0" algn="just" rtl="1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…+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just" rtl="1">
                  <a:lnSpc>
                    <a:spcPct val="100000"/>
                  </a:lnSpc>
                  <a:buNone/>
                </a:pPr>
                <a:endParaRPr lang="en-US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just" rtl="1">
                  <a:lnSpc>
                    <a:spcPct val="100000"/>
                  </a:lnSpc>
                  <a:buNone/>
                </a:pPr>
                <a:endParaRPr lang="fa-IR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just" rtl="1">
                  <a:lnSpc>
                    <a:spcPct val="100000"/>
                  </a:lnSpc>
                  <a:buNone/>
                </a:pP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بنابر‌این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برای محاسبه تعداد برگ ها می توانیم از رابطه زیر استفاده کنیم:</a:t>
                </a:r>
                <a:endParaRPr lang="en-US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just" rtl="1">
                  <a:lnSpc>
                    <a:spcPct val="100000"/>
                  </a:lnSpc>
                  <a:buNone/>
                </a:pPr>
                <a:endParaRPr lang="fa-IR" sz="12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just" rtl="1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−1)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−2)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−3)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−2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…+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1</m:t>
                      </m:r>
                    </m:oMath>
                  </m:oMathPara>
                </a14:m>
                <a:endParaRPr lang="en-US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just" rtl="1">
                  <a:lnSpc>
                    <a:spcPct val="100000"/>
                  </a:lnSpc>
                  <a:buNone/>
                </a:pPr>
                <a:endParaRPr lang="fa-IR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68" t="-2035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2C1195CA-B802-5B49-8F05-907A6FD2C3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9544747"/>
                  </p:ext>
                </p:extLst>
              </p:nvPr>
            </p:nvGraphicFramePr>
            <p:xfrm>
              <a:off x="1981200" y="2331720"/>
              <a:ext cx="8229600" cy="2194560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{5940675A-B579-460E-94D1-54222C63F5DA}</a:tableStyleId>
                  </a:tblPr>
                  <a:tblGrid>
                    <a:gridCol w="4114800">
                      <a:extLst>
                        <a:ext uri="{9D8B030D-6E8A-4147-A177-3AD203B41FA5}">
                          <a16:colId xmlns:a16="http://schemas.microsoft.com/office/drawing/2014/main" val="2006618745"/>
                        </a:ext>
                      </a:extLst>
                    </a:gridCol>
                    <a:gridCol w="4114800">
                      <a:extLst>
                        <a:ext uri="{9D8B030D-6E8A-4147-A177-3AD203B41FA5}">
                          <a16:colId xmlns:a16="http://schemas.microsoft.com/office/drawing/2014/main" val="199542596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تعداد </a:t>
                          </a:r>
                          <a:r>
                            <a:rPr lang="fa-IR" dirty="0" err="1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برگ‌ها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درخت </a:t>
                          </a:r>
                          <a:r>
                            <a:rPr lang="en-US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k</a:t>
                          </a:r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-</a:t>
                          </a:r>
                          <a:r>
                            <a:rPr lang="fa-IR" dirty="0" err="1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تایی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164449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marL="0" algn="r" defTabSz="914400" rtl="1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mtClean="0"/>
                                    </m:ctrlPr>
                                  </m:sSubPr>
                                  <m:e>
                                    <m:r>
                                      <a:rPr lang="en-US" b="0" smtClean="0"/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smtClean="0"/>
                                      <m:t>2</m:t>
                                    </m:r>
                                  </m:sub>
                                </m:sSub>
                                <m:r>
                                  <a:rPr lang="en-US" b="0" smtClean="0"/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 err="1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دودویی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8062786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mtClean="0"/>
                                    </m:ctrlPr>
                                  </m:sSubPr>
                                  <m:e>
                                    <m:r>
                                      <a:rPr lang="en-US" b="0" smtClean="0"/>
                                      <m:t>2</m:t>
                                    </m:r>
                                    <m:sSub>
                                      <m:sSubPr>
                                        <m:ctrlPr>
                                          <a:rPr lang="en-US" smtClean="0"/>
                                        </m:ctrlPr>
                                      </m:sSubPr>
                                      <m:e>
                                        <m:r>
                                          <a:rPr lang="en-US" b="0" smtClean="0"/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smtClean="0"/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b="0" smtClean="0"/>
                                      <m:t>+</m:t>
                                    </m:r>
                                    <m:r>
                                      <a:rPr lang="en-US" b="0" smtClean="0"/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smtClean="0"/>
                                      <m:t>2</m:t>
                                    </m:r>
                                  </m:sub>
                                </m:sSub>
                                <m:r>
                                  <a:rPr lang="en-US" b="0" smtClean="0"/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۳-تایی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72445036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mtClean="0"/>
                                    </m:ctrlPr>
                                  </m:sSubPr>
                                  <m:e>
                                    <m:r>
                                      <a:rPr lang="en-US" b="0" smtClean="0"/>
                                      <m:t>3</m:t>
                                    </m:r>
                                    <m:sSub>
                                      <m:sSubPr>
                                        <m:ctrlPr>
                                          <a:rPr lang="en-US" b="0" smtClean="0"/>
                                        </m:ctrlPr>
                                      </m:sSubPr>
                                      <m:e>
                                        <m:r>
                                          <a:rPr lang="en-US" b="0" smtClean="0"/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smtClean="0"/>
                                          <m:t>4</m:t>
                                        </m:r>
                                      </m:sub>
                                    </m:sSub>
                                    <m:r>
                                      <a:rPr lang="en-US" b="0" smtClean="0"/>
                                      <m:t>+</m:t>
                                    </m:r>
                                    <m:r>
                                      <a:rPr lang="en-US" b="0" smtClean="0"/>
                                      <m:t>2</m:t>
                                    </m:r>
                                    <m:sSub>
                                      <m:sSubPr>
                                        <m:ctrlPr>
                                          <a:rPr lang="en-US" smtClean="0"/>
                                        </m:ctrlPr>
                                      </m:sSubPr>
                                      <m:e>
                                        <m:r>
                                          <a:rPr lang="en-US" b="0" smtClean="0"/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smtClean="0"/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b="0" smtClean="0"/>
                                      <m:t>+</m:t>
                                    </m:r>
                                    <m:r>
                                      <a:rPr lang="en-US" b="0" smtClean="0"/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smtClean="0"/>
                                      <m:t>2</m:t>
                                    </m:r>
                                  </m:sub>
                                </m:sSub>
                                <m:r>
                                  <a:rPr lang="en-US" b="0" smtClean="0"/>
                                  <m:t>+1</m:t>
                                </m:r>
                              </m:oMath>
                            </m:oMathPara>
                          </a14:m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۴-تایی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740333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2C1195CA-B802-5B49-8F05-907A6FD2C3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9544747"/>
                  </p:ext>
                </p:extLst>
              </p:nvPr>
            </p:nvGraphicFramePr>
            <p:xfrm>
              <a:off x="1981200" y="2331720"/>
              <a:ext cx="8229600" cy="2194560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{5940675A-B579-460E-94D1-54222C63F5DA}</a:tableStyleId>
                  </a:tblPr>
                  <a:tblGrid>
                    <a:gridCol w="4114800">
                      <a:extLst>
                        <a:ext uri="{9D8B030D-6E8A-4147-A177-3AD203B41FA5}">
                          <a16:colId xmlns:a16="http://schemas.microsoft.com/office/drawing/2014/main" val="2006618745"/>
                        </a:ext>
                      </a:extLst>
                    </a:gridCol>
                    <a:gridCol w="4114800">
                      <a:extLst>
                        <a:ext uri="{9D8B030D-6E8A-4147-A177-3AD203B41FA5}">
                          <a16:colId xmlns:a16="http://schemas.microsoft.com/office/drawing/2014/main" val="199542596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تعداد </a:t>
                          </a:r>
                          <a:r>
                            <a:rPr lang="fa-IR" dirty="0" err="1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برگ‌ها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درخت </a:t>
                          </a:r>
                          <a:r>
                            <a:rPr lang="en-US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k</a:t>
                          </a:r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-</a:t>
                          </a:r>
                          <a:r>
                            <a:rPr lang="fa-IR" dirty="0" err="1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تایی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164449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926" t="-109302" r="-102469" b="-2186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 err="1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دودویی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8062786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926" t="-204545" r="-102469" b="-1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۳-تایی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72445036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926" t="-311628" r="-102469" b="-16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۴-تایی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740333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314683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تعداد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برگ‌ها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en-US" dirty="0">
                <a:latin typeface="Century" panose="02040604050505020304" pitchFamily="18" charset="0"/>
                <a:cs typeface="IRTitr" panose="02000506000000020002" pitchFamily="2" charset="-78"/>
              </a:rPr>
              <a:t>(n</a:t>
            </a:r>
            <a:r>
              <a:rPr lang="en-US" baseline="-25000" dirty="0">
                <a:latin typeface="Century" panose="02040604050505020304" pitchFamily="18" charset="0"/>
                <a:cs typeface="IRTitr" panose="02000506000000020002" pitchFamily="2" charset="-78"/>
              </a:rPr>
              <a:t>0</a:t>
            </a:r>
            <a:r>
              <a:rPr lang="en-US" dirty="0">
                <a:latin typeface="Century" panose="02040604050505020304" pitchFamily="18" charset="0"/>
                <a:cs typeface="IRTitr" panose="02000506000000020002" pitchFamily="2" charset="-78"/>
              </a:rPr>
              <a:t>)</a:t>
            </a:r>
            <a:endParaRPr lang="en-US" dirty="0">
              <a:latin typeface="Century" panose="02040604050505020304" pitchFamily="18" charset="0"/>
              <a:ea typeface="Cambria Math" panose="02040503050406030204" pitchFamily="18" charset="0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در صورتی که </a:t>
                </a:r>
                <a:r>
                  <a:rPr lang="en-US" sz="24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T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یک درخت </a:t>
                </a:r>
                <a:r>
                  <a:rPr lang="en-US" sz="24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k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تایی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 </a:t>
                </a:r>
                <a:r>
                  <a:rPr lang="en-US" sz="24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n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گره باشد و </a:t>
                </a:r>
                <a:r>
                  <a:rPr lang="en-US" sz="2400" dirty="0" err="1">
                    <a:latin typeface="Century" panose="02040604050505020304" pitchFamily="18" charset="0"/>
                    <a:cs typeface="IRMitra" panose="02000506000000020002" pitchFamily="2" charset="-78"/>
                  </a:rPr>
                  <a:t>n</a:t>
                </a:r>
                <a:r>
                  <a:rPr lang="en-US" sz="2400" baseline="-25000" dirty="0" err="1">
                    <a:latin typeface="Century" panose="02040604050505020304" pitchFamily="18" charset="0"/>
                    <a:cs typeface="IRMitra" panose="02000506000000020002" pitchFamily="2" charset="-78"/>
                  </a:rPr>
                  <a:t>i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نشان دهنده تعداد رئوس درجه </a:t>
                </a:r>
                <a:r>
                  <a:rPr lang="en-US" sz="2400" dirty="0" err="1">
                    <a:latin typeface="Century" panose="02040604050505020304" pitchFamily="18" charset="0"/>
                    <a:cs typeface="IRMitra" panose="02000506000000020002" pitchFamily="2" charset="-78"/>
                  </a:rPr>
                  <a:t>i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باشد ( برای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𝑖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IRMitra" panose="02000506000000020002" pitchFamily="2" charset="-78"/>
                      </a:rPr>
                      <m:t>∈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{0,1,2,…}</m:t>
                    </m:r>
                  </m:oMath>
                </a14:m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(، همواره داریم:</a:t>
                </a:r>
              </a:p>
              <a:p>
                <a:pPr marL="0" indent="0" algn="just" rtl="1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…+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just" rtl="1">
                  <a:lnSpc>
                    <a:spcPct val="100000"/>
                  </a:lnSpc>
                  <a:buNone/>
                </a:pPr>
                <a:endParaRPr lang="en-US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just" rtl="1">
                  <a:lnSpc>
                    <a:spcPct val="100000"/>
                  </a:lnSpc>
                  <a:buNone/>
                </a:pPr>
                <a:endParaRPr lang="fa-IR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just" rtl="1">
                  <a:lnSpc>
                    <a:spcPct val="100000"/>
                  </a:lnSpc>
                  <a:buNone/>
                </a:pP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بنابر‌این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برای محاسبه تعداد برگ ها می توانیم از رابطه زیر استفاده کنیم:</a:t>
                </a:r>
                <a:endParaRPr lang="en-US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just" rtl="1">
                  <a:lnSpc>
                    <a:spcPct val="100000"/>
                  </a:lnSpc>
                  <a:buNone/>
                </a:pPr>
                <a:endParaRPr lang="fa-IR" sz="12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just" rtl="1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−1)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−2)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−3)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−2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…+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1</m:t>
                      </m:r>
                    </m:oMath>
                  </m:oMathPara>
                </a14:m>
                <a:endParaRPr lang="en-US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just" rtl="1">
                  <a:lnSpc>
                    <a:spcPct val="100000"/>
                  </a:lnSpc>
                  <a:buNone/>
                </a:pPr>
                <a:endParaRPr lang="fa-IR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68" t="-2035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AB30AD49-2B20-1049-A0DF-825E156FD264}"/>
              </a:ext>
            </a:extLst>
          </p:cNvPr>
          <p:cNvSpPr/>
          <p:nvPr/>
        </p:nvSpPr>
        <p:spPr>
          <a:xfrm>
            <a:off x="3607676" y="2459504"/>
            <a:ext cx="4976648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just" rtl="1"/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همان‌طور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که دیده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تعداد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گره‌های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برگ‌های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یک درخت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-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تایی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همواره مستقل از تعداد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گره‌های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تک فرزندی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n</a:t>
            </a:r>
            <a:r>
              <a:rPr lang="en-US" sz="2400" baseline="-25000" dirty="0">
                <a:latin typeface="Century" panose="02040604050505020304" pitchFamily="18" charset="0"/>
                <a:cs typeface="IRMitra" panose="02000506000000020002" pitchFamily="2" charset="-78"/>
              </a:rPr>
              <a:t>1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می‌باشد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در نتیجه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افزايش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یا کاهش تعداد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گره‌های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تک فرزندی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n</a:t>
            </a:r>
            <a:r>
              <a:rPr lang="en-US" sz="2400" baseline="-25000" dirty="0">
                <a:latin typeface="Century" panose="02040604050505020304" pitchFamily="18" charset="0"/>
                <a:cs typeface="IRMitra" panose="02000506000000020002" pitchFamily="2" charset="-78"/>
              </a:rPr>
              <a:t>1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تاثیری در تعداد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برگ‌ها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نداشته و فقط عمق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آن‌ها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را تغییر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می‌دهد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93555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Century" panose="02040604050505020304" pitchFamily="18" charset="0"/>
                <a:ea typeface="Cambria Math" panose="02040503050406030204" pitchFamily="18" charset="0"/>
                <a:cs typeface="IRTitr" panose="02000506000000020002" pitchFamily="2" charset="-78"/>
              </a:rPr>
              <a:t>مثال</a:t>
            </a:r>
            <a:endParaRPr lang="en-US" dirty="0">
              <a:latin typeface="Century" panose="02040604050505020304" pitchFamily="18" charset="0"/>
              <a:ea typeface="Cambria Math" panose="02040503050406030204" pitchFamily="18" charset="0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یک درخت ۴-تایی، ۲ گره ۴ فرزندی، ۱ گره ۳ فرزندی و ۵ گره ۲ فرزندی وجود دارد. تعداد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برگ‌های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(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صفر فرزندی) کدام است؟</a:t>
            </a:r>
          </a:p>
          <a:p>
            <a:pPr marL="514350" indent="-514350" algn="just" rtl="1">
              <a:lnSpc>
                <a:spcPct val="100000"/>
              </a:lnSpc>
              <a:buFont typeface="+mj-lt"/>
              <a:buAutoNum type="arabicParenR"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۱۰</a:t>
            </a:r>
          </a:p>
          <a:p>
            <a:pPr marL="514350" indent="-514350" algn="just" rtl="1">
              <a:lnSpc>
                <a:spcPct val="100000"/>
              </a:lnSpc>
              <a:buFont typeface="+mj-lt"/>
              <a:buAutoNum type="arabicParenR"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۱۳</a:t>
            </a:r>
          </a:p>
          <a:p>
            <a:pPr marL="514350" indent="-514350" algn="just" rtl="1">
              <a:lnSpc>
                <a:spcPct val="100000"/>
              </a:lnSpc>
              <a:buFont typeface="+mj-lt"/>
              <a:buAutoNum type="arabicParenR"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۱۴</a:t>
            </a:r>
          </a:p>
          <a:p>
            <a:pPr marL="514350" indent="-514350" algn="just" rtl="1">
              <a:lnSpc>
                <a:spcPct val="100000"/>
              </a:lnSpc>
              <a:buFont typeface="+mj-lt"/>
              <a:buAutoNum type="arabicParenR"/>
            </a:pP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هیچ‌کدام</a:t>
            </a: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just" rtl="1">
              <a:lnSpc>
                <a:spcPct val="100000"/>
              </a:lnSpc>
              <a:buNone/>
            </a:pPr>
            <a:endParaRPr lang="fa-IR" sz="32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790845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Century" panose="02040604050505020304" pitchFamily="18" charset="0"/>
                <a:ea typeface="Cambria Math" panose="02040503050406030204" pitchFamily="18" charset="0"/>
                <a:cs typeface="IRTitr" panose="02000506000000020002" pitchFamily="2" charset="-78"/>
              </a:rPr>
              <a:t>مثال</a:t>
            </a:r>
            <a:endParaRPr lang="en-US" dirty="0">
              <a:latin typeface="Century" panose="02040604050505020304" pitchFamily="18" charset="0"/>
              <a:ea typeface="Cambria Math" panose="02040503050406030204" pitchFamily="18" charset="0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یک درخت ۴-تایی، ۲ گره ۴ فرزندی، ۱ گره ۳ فرزندی و ۵ گره ۲ فرزندی وجود دارد. تعداد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برگ‌های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(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صفر فرزندی) کدام است؟</a:t>
            </a:r>
          </a:p>
          <a:p>
            <a:pPr marL="514350" indent="-514350" algn="just" rtl="1">
              <a:lnSpc>
                <a:spcPct val="100000"/>
              </a:lnSpc>
              <a:buFont typeface="+mj-lt"/>
              <a:buAutoNum type="arabicParenR"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۱۰</a:t>
            </a:r>
          </a:p>
          <a:p>
            <a:pPr marL="514350" indent="-514350" algn="just" rtl="1">
              <a:lnSpc>
                <a:spcPct val="100000"/>
              </a:lnSpc>
              <a:buFont typeface="+mj-lt"/>
              <a:buAutoNum type="arabicParenR"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۱۳</a:t>
            </a:r>
          </a:p>
          <a:p>
            <a:pPr marL="514350" indent="-514350" algn="just" rtl="1">
              <a:lnSpc>
                <a:spcPct val="100000"/>
              </a:lnSpc>
              <a:buFont typeface="+mj-lt"/>
              <a:buAutoNum type="arabicParenR"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۱۴</a:t>
            </a:r>
          </a:p>
          <a:p>
            <a:pPr marL="514350" indent="-514350" algn="just" rtl="1">
              <a:lnSpc>
                <a:spcPct val="100000"/>
              </a:lnSpc>
              <a:buFont typeface="+mj-lt"/>
              <a:buAutoNum type="arabicParenR"/>
            </a:pP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هیچ‌کدام</a:t>
            </a: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just" rtl="1">
              <a:lnSpc>
                <a:spcPct val="100000"/>
              </a:lnSpc>
              <a:buNone/>
            </a:pPr>
            <a:endParaRPr lang="fa-IR" sz="32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102C2E1-19E1-A946-95D7-2000315D7681}"/>
                  </a:ext>
                </a:extLst>
              </p:cNvPr>
              <p:cNvSpPr/>
              <p:nvPr/>
            </p:nvSpPr>
            <p:spPr>
              <a:xfrm>
                <a:off x="909945" y="3429000"/>
                <a:ext cx="4094647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r">
                  <a:defRPr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800" dirty="0">
                  <a:latin typeface="IRRoya" panose="02000503000000020002" pitchFamily="2" charset="-78"/>
                  <a:cs typeface="IRRoya" panose="02000503000000020002" pitchFamily="2" charset="-78"/>
                </a:endParaRPr>
              </a:p>
              <a:p>
                <a:pPr lvl="0" algn="r">
                  <a:defRPr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IRRoya" panose="02000503000000020002" pitchFamily="2" charset="-78"/>
                        </a:rPr>
                        <m:t>=3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IRRoya" panose="02000503000000020002" pitchFamily="2" charset="-78"/>
                        </a:rPr>
                        <m:t>×2+2×1+5+1</m:t>
                      </m:r>
                    </m:oMath>
                  </m:oMathPara>
                </a14:m>
                <a:endParaRPr lang="en-US" sz="2800" dirty="0">
                  <a:latin typeface="IRRoya" panose="02000503000000020002" pitchFamily="2" charset="-78"/>
                  <a:cs typeface="IRRoya" panose="02000503000000020002" pitchFamily="2" charset="-78"/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102C2E1-19E1-A946-95D7-2000315D76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45" y="3429000"/>
                <a:ext cx="4094647" cy="954107"/>
              </a:xfrm>
              <a:prstGeom prst="rect">
                <a:avLst/>
              </a:prstGeom>
              <a:blipFill>
                <a:blip r:embed="rId3"/>
                <a:stretch>
                  <a:fillRect r="-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9B51E82-B2B6-CA47-BFE2-FB1A9D0EE4D1}"/>
              </a:ext>
            </a:extLst>
          </p:cNvPr>
          <p:cNvSpPr txBox="1"/>
          <p:nvPr/>
        </p:nvSpPr>
        <p:spPr>
          <a:xfrm>
            <a:off x="1483626" y="4256434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= 14</a:t>
            </a:r>
          </a:p>
        </p:txBody>
      </p:sp>
    </p:spTree>
    <p:extLst>
      <p:ext uri="{BB962C8B-B14F-4D97-AF65-F5344CB8AC3E}">
        <p14:creationId xmlns:p14="http://schemas.microsoft.com/office/powerpoint/2010/main" val="33350550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درخت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برای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پیمایش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گراف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ها به طور عمومی دو روش سطح اول(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BFS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) و عمق اول (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DFS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)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تعریف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می‌شود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که هر دو با مرتبه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𝑂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(</m:t>
                    </m:r>
                    <m:r>
                      <a:rPr lang="en-US" sz="2000" i="1" dirty="0" err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𝑛</m:t>
                    </m:r>
                    <m:r>
                      <a:rPr lang="en-US" sz="2000" i="1" dirty="0" err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+</m:t>
                    </m:r>
                    <m:r>
                      <a:rPr lang="en-US" sz="2000" i="1" dirty="0" err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𝑒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)</m:t>
                    </m:r>
                  </m:oMath>
                </a14:m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اجرا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می‌شوند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، از آنجا که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|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𝐸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𝐺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)| </m:t>
                    </m:r>
                  </m:oMath>
                </a14:m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برای درختان برابر است با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𝑛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−1</m:t>
                    </m:r>
                  </m:oMath>
                </a14:m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، پس این دو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الگوریتم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از مرتبه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𝑂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)</m:t>
                    </m:r>
                  </m:oMath>
                </a14:m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اجرا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می‌شوند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.</a:t>
                </a:r>
              </a:p>
              <a:p>
                <a:pPr marL="0" indent="0" algn="just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endParaRPr lang="en-US" sz="10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lvl="2" algn="just" rtl="1">
                  <a:lnSpc>
                    <a:spcPct val="100000"/>
                  </a:lnSpc>
                </a:pPr>
                <a:r>
                  <a:rPr lang="fa-IR" sz="28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پیمایش</a:t>
                </a:r>
                <a:r>
                  <a:rPr lang="fa-IR" sz="28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سطحی</a:t>
                </a:r>
              </a:p>
              <a:p>
                <a:pPr lvl="2" algn="just" rtl="1">
                  <a:lnSpc>
                    <a:spcPct val="100000"/>
                  </a:lnSpc>
                </a:pPr>
                <a:r>
                  <a:rPr lang="fa-IR" sz="28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پیمایش</a:t>
                </a:r>
                <a:r>
                  <a:rPr lang="fa-IR" sz="28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عمقی</a:t>
                </a:r>
              </a:p>
              <a:p>
                <a:pPr lvl="4" algn="just" rtl="1">
                  <a:lnSpc>
                    <a:spcPct val="100000"/>
                  </a:lnSpc>
                </a:pP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پیش ترتیب</a:t>
                </a:r>
              </a:p>
              <a:p>
                <a:pPr lvl="4" algn="just" rtl="1">
                  <a:lnSpc>
                    <a:spcPct val="100000"/>
                  </a:lnSpc>
                </a:pP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میان ترتیب</a:t>
                </a:r>
              </a:p>
              <a:p>
                <a:pPr lvl="4" algn="just" rtl="1">
                  <a:lnSpc>
                    <a:spcPct val="100000"/>
                  </a:lnSpc>
                </a:pP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پس ترتیب</a:t>
                </a:r>
                <a:endParaRPr lang="en-US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30" t="-1453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98967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سطح اول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سطح ترتیب،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آغاز شده و از سطح دوم به بعد در هر سطح،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از سمت چپ به راست رویت کرده و به سطح بعدی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می‌رویم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تا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اين‌که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سطح آخر نیز دیده شود؛ این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کمک صف انجام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A97E1FC0-0936-8B40-A8F2-E9CA26B4A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3342342"/>
            <a:ext cx="4521200" cy="27432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233DFC8-6079-8B4A-9955-BA5FF4950CA9}"/>
              </a:ext>
            </a:extLst>
          </p:cNvPr>
          <p:cNvCxnSpPr>
            <a:cxnSpLocks/>
          </p:cNvCxnSpPr>
          <p:nvPr/>
        </p:nvCxnSpPr>
        <p:spPr>
          <a:xfrm>
            <a:off x="6095999" y="3576082"/>
            <a:ext cx="4511548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3ACDC11-2542-3145-8A67-87397A6AD622}"/>
              </a:ext>
            </a:extLst>
          </p:cNvPr>
          <p:cNvCxnSpPr>
            <a:cxnSpLocks/>
          </p:cNvCxnSpPr>
          <p:nvPr/>
        </p:nvCxnSpPr>
        <p:spPr>
          <a:xfrm>
            <a:off x="6101010" y="4328432"/>
            <a:ext cx="4506537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CB88E20-09C4-2449-981F-1B9727512C26}"/>
              </a:ext>
            </a:extLst>
          </p:cNvPr>
          <p:cNvCxnSpPr>
            <a:cxnSpLocks/>
          </p:cNvCxnSpPr>
          <p:nvPr/>
        </p:nvCxnSpPr>
        <p:spPr>
          <a:xfrm>
            <a:off x="6095999" y="5098147"/>
            <a:ext cx="4506537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9FC3D32-B28D-074E-BAF7-AA74ACBB43EA}"/>
              </a:ext>
            </a:extLst>
          </p:cNvPr>
          <p:cNvCxnSpPr>
            <a:cxnSpLocks/>
          </p:cNvCxnSpPr>
          <p:nvPr/>
        </p:nvCxnSpPr>
        <p:spPr>
          <a:xfrm>
            <a:off x="6110125" y="5846336"/>
            <a:ext cx="4506537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E6E091B-3FC0-B54F-8A31-CEDC0F0A226A}"/>
              </a:ext>
            </a:extLst>
          </p:cNvPr>
          <p:cNvSpPr txBox="1"/>
          <p:nvPr/>
        </p:nvSpPr>
        <p:spPr>
          <a:xfrm>
            <a:off x="6655493" y="6068096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A,BC,DFG,EH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965A886-267F-EB41-B9C0-9DE7085D730F}"/>
              </a:ext>
            </a:extLst>
          </p:cNvPr>
          <p:cNvSpPr txBox="1"/>
          <p:nvPr/>
        </p:nvSpPr>
        <p:spPr>
          <a:xfrm>
            <a:off x="8363393" y="6064749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دنباله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پیمایش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279FF2-56C7-4747-8265-40E406B9CC80}"/>
              </a:ext>
            </a:extLst>
          </p:cNvPr>
          <p:cNvSpPr/>
          <p:nvPr/>
        </p:nvSpPr>
        <p:spPr>
          <a:xfrm>
            <a:off x="837662" y="3482836"/>
            <a:ext cx="475971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latin typeface=" Courier New"/>
              </a:rPr>
              <a:t>def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sz="1400" b="1" dirty="0">
                <a:solidFill>
                  <a:srgbClr val="795E26"/>
                </a:solidFill>
                <a:latin typeface=" Courier New"/>
              </a:rPr>
              <a:t>BFS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sz="1400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1"/>
            <a:r>
              <a:rPr lang="en-US" sz="1400" b="1" dirty="0">
                <a:solidFill>
                  <a:srgbClr val="0070C1"/>
                </a:solidFill>
                <a:latin typeface=" Courier New"/>
              </a:rPr>
              <a:t>Q 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= </a:t>
            </a:r>
            <a:r>
              <a:rPr lang="en-US" sz="1400" b="1" dirty="0">
                <a:solidFill>
                  <a:srgbClr val="257F99"/>
                </a:solidFill>
                <a:latin typeface=" Courier New"/>
              </a:rPr>
              <a:t>empty Queue</a:t>
            </a:r>
          </a:p>
          <a:p>
            <a:pPr lvl="1"/>
            <a:r>
              <a:rPr lang="en-US" sz="1400" b="1" dirty="0" err="1">
                <a:solidFill>
                  <a:srgbClr val="0070C1"/>
                </a:solidFill>
                <a:latin typeface=" Courier New"/>
              </a:rPr>
              <a:t>Q</a:t>
            </a:r>
            <a:r>
              <a:rPr lang="en-US" sz="1400" b="1" dirty="0" err="1">
                <a:solidFill>
                  <a:srgbClr val="000000"/>
                </a:solidFill>
                <a:latin typeface=" Courier New"/>
              </a:rPr>
              <a:t>.push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sz="1400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)</a:t>
            </a:r>
          </a:p>
          <a:p>
            <a:pPr lvl="1"/>
            <a:r>
              <a:rPr lang="en-US" sz="1400" b="1" dirty="0">
                <a:solidFill>
                  <a:srgbClr val="001080"/>
                </a:solidFill>
                <a:latin typeface=" Courier New"/>
              </a:rPr>
              <a:t>visited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sz="1400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]=</a:t>
            </a:r>
            <a:r>
              <a:rPr lang="en-US" sz="1400" b="1" dirty="0">
                <a:solidFill>
                  <a:srgbClr val="0000FF"/>
                </a:solidFill>
                <a:latin typeface=" Courier New"/>
              </a:rPr>
              <a:t>True</a:t>
            </a:r>
            <a:endParaRPr lang="en-US" sz="1400" b="1" dirty="0">
              <a:solidFill>
                <a:srgbClr val="000000"/>
              </a:solidFill>
              <a:latin typeface=" Courier New"/>
            </a:endParaRPr>
          </a:p>
          <a:p>
            <a:pPr lvl="1"/>
            <a:r>
              <a:rPr lang="en-US" sz="1400" b="1" dirty="0">
                <a:solidFill>
                  <a:srgbClr val="AF00DB"/>
                </a:solidFill>
                <a:latin typeface=" Courier New"/>
              </a:rPr>
              <a:t>while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sz="1400" b="1" dirty="0" err="1">
                <a:solidFill>
                  <a:srgbClr val="795E26"/>
                </a:solidFill>
                <a:latin typeface=" Courier New"/>
              </a:rPr>
              <a:t>len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sz="1400" b="1" dirty="0">
                <a:solidFill>
                  <a:srgbClr val="0070C1"/>
                </a:solidFill>
                <a:latin typeface=" Courier New"/>
              </a:rPr>
              <a:t>Q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)!=</a:t>
            </a:r>
            <a:r>
              <a:rPr lang="en-US" sz="1400" b="1" dirty="0">
                <a:solidFill>
                  <a:srgbClr val="098658"/>
                </a:solidFill>
                <a:latin typeface=" Courier New"/>
              </a:rPr>
              <a:t>0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2"/>
            <a:r>
              <a:rPr lang="en-US" sz="1400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=</a:t>
            </a:r>
            <a:r>
              <a:rPr lang="en-US" sz="1400" b="1" dirty="0" err="1">
                <a:solidFill>
                  <a:srgbClr val="0070C1"/>
                </a:solidFill>
                <a:latin typeface=" Courier New"/>
              </a:rPr>
              <a:t>Q</a:t>
            </a:r>
            <a:r>
              <a:rPr lang="en-US" sz="1400" b="1" dirty="0" err="1">
                <a:solidFill>
                  <a:srgbClr val="000000"/>
                </a:solidFill>
                <a:latin typeface=" Courier New"/>
              </a:rPr>
              <a:t>.pop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()</a:t>
            </a:r>
          </a:p>
          <a:p>
            <a:pPr lvl="2"/>
            <a:r>
              <a:rPr lang="en-US" sz="1400" b="1" dirty="0">
                <a:solidFill>
                  <a:srgbClr val="AF00DB"/>
                </a:solidFill>
                <a:latin typeface=" Courier New"/>
              </a:rPr>
              <a:t>for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sz="1400" b="1" dirty="0">
                <a:solidFill>
                  <a:srgbClr val="001080"/>
                </a:solidFill>
                <a:latin typeface=" Courier New"/>
              </a:rPr>
              <a:t>u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sz="1400" b="1" dirty="0">
                <a:solidFill>
                  <a:srgbClr val="AF00DB"/>
                </a:solidFill>
                <a:latin typeface=" Courier New"/>
              </a:rPr>
              <a:t>in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 adj[</a:t>
            </a:r>
            <a:r>
              <a:rPr lang="en-US" sz="1400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]:</a:t>
            </a:r>
          </a:p>
          <a:p>
            <a:pPr lvl="3"/>
            <a:r>
              <a:rPr lang="en-US" sz="1400" b="1" dirty="0">
                <a:solidFill>
                  <a:srgbClr val="AF00DB"/>
                </a:solidFill>
                <a:latin typeface=" Courier New"/>
              </a:rPr>
              <a:t>if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sz="1400" b="1" dirty="0">
                <a:solidFill>
                  <a:srgbClr val="001080"/>
                </a:solidFill>
                <a:latin typeface=" Courier New"/>
              </a:rPr>
              <a:t>visited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sz="1400" b="1" dirty="0">
                <a:solidFill>
                  <a:srgbClr val="001080"/>
                </a:solidFill>
                <a:latin typeface=" Courier New"/>
              </a:rPr>
              <a:t>u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]==</a:t>
            </a:r>
            <a:r>
              <a:rPr lang="en-US" sz="1400" b="1" dirty="0">
                <a:solidFill>
                  <a:srgbClr val="0000FF"/>
                </a:solidFill>
                <a:latin typeface=" Courier New"/>
              </a:rPr>
              <a:t>False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4"/>
            <a:r>
              <a:rPr lang="en-US" sz="1400" b="1" dirty="0" err="1">
                <a:solidFill>
                  <a:srgbClr val="0070C1"/>
                </a:solidFill>
                <a:latin typeface=" Courier New"/>
              </a:rPr>
              <a:t>Q</a:t>
            </a:r>
            <a:r>
              <a:rPr lang="en-US" sz="1400" b="1" dirty="0" err="1">
                <a:solidFill>
                  <a:srgbClr val="000000"/>
                </a:solidFill>
                <a:latin typeface=" Courier New"/>
              </a:rPr>
              <a:t>.push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sz="1400" b="1" dirty="0">
                <a:solidFill>
                  <a:srgbClr val="001080"/>
                </a:solidFill>
                <a:latin typeface=" Courier New"/>
              </a:rPr>
              <a:t>u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)</a:t>
            </a:r>
          </a:p>
          <a:p>
            <a:pPr lvl="4"/>
            <a:r>
              <a:rPr lang="en-US" sz="1400" b="1" dirty="0">
                <a:solidFill>
                  <a:srgbClr val="001080"/>
                </a:solidFill>
                <a:latin typeface=" Courier New"/>
              </a:rPr>
              <a:t>visited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sz="1400" b="1" dirty="0">
                <a:solidFill>
                  <a:srgbClr val="001080"/>
                </a:solidFill>
                <a:latin typeface=" Courier New"/>
              </a:rPr>
              <a:t>u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]=</a:t>
            </a:r>
            <a:r>
              <a:rPr lang="en-US" sz="1400" b="1" dirty="0">
                <a:solidFill>
                  <a:srgbClr val="0000FF"/>
                </a:solidFill>
                <a:latin typeface=" Courier New"/>
              </a:rPr>
              <a:t>True</a:t>
            </a:r>
            <a:endParaRPr lang="en-US" sz="1400" b="1" dirty="0">
              <a:solidFill>
                <a:srgbClr val="000000"/>
              </a:solidFill>
              <a:latin typeface=" Courier New"/>
            </a:endParaRPr>
          </a:p>
          <a:p>
            <a:pPr lvl="1"/>
            <a:r>
              <a:rPr lang="en-US" sz="1400" b="1" dirty="0">
                <a:solidFill>
                  <a:srgbClr val="AF00DB"/>
                </a:solidFill>
                <a:latin typeface=" Courier New"/>
              </a:rPr>
              <a:t>return</a:t>
            </a:r>
            <a:endParaRPr lang="en-US" sz="1400" b="1" dirty="0">
              <a:solidFill>
                <a:srgbClr val="000000"/>
              </a:solidFill>
              <a:effectLst/>
              <a:latin typeface=" 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171980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عمق اول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این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ریشه آغاز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 به ترتیب از بالا به پایین حرکت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، با رسیدن به هر راس </a:t>
            </a:r>
            <a:r>
              <a:rPr lang="fa-IR" sz="2400" b="1" dirty="0">
                <a:latin typeface="IRMitra" panose="02000506000000020002" pitchFamily="2" charset="-78"/>
                <a:cs typeface="IRMitra" panose="02000506000000020002" pitchFamily="2" charset="-78"/>
              </a:rPr>
              <a:t>ملاقات گره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و یا </a:t>
            </a:r>
            <a:r>
              <a:rPr lang="fa-IR" sz="2400" b="1" dirty="0">
                <a:latin typeface="IRMitra" panose="02000506000000020002" pitchFamily="2" charset="-78"/>
                <a:cs typeface="IRMitra" panose="02000506000000020002" pitchFamily="2" charset="-78"/>
              </a:rPr>
              <a:t>رفتن به سمت گره های فرزند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انجام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؛ در واقع با توجه به ترتیب انجام این دو عمل انواع مختلفی 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عمق اول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به‌وجود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می‌آیند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just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C6228EE-B376-A144-A2DE-9D6D0445F8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445997"/>
              </p:ext>
            </p:extLst>
          </p:nvPr>
        </p:nvGraphicFramePr>
        <p:xfrm>
          <a:off x="838200" y="3250883"/>
          <a:ext cx="1051560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90186">
                  <a:extLst>
                    <a:ext uri="{9D8B030D-6E8A-4147-A177-3AD203B41FA5}">
                      <a16:colId xmlns:a16="http://schemas.microsoft.com/office/drawing/2014/main" val="862262658"/>
                    </a:ext>
                  </a:extLst>
                </a:gridCol>
                <a:gridCol w="2325414">
                  <a:extLst>
                    <a:ext uri="{9D8B030D-6E8A-4147-A177-3AD203B41FA5}">
                      <a16:colId xmlns:a16="http://schemas.microsoft.com/office/drawing/2014/main" val="1284859826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lvl="0" algn="ctr" rtl="1"/>
                      <a:r>
                        <a:rPr lang="fa-IR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توضیحات</a:t>
                      </a:r>
                      <a:endParaRPr lang="en-US" dirty="0">
                        <a:latin typeface="IRMitra" panose="02000506000000020002" pitchFamily="2" charset="-78"/>
                        <a:cs typeface="IRMitra" panose="02000506000000020002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algn="ctr" defTabSz="914400" rtl="1" eaLnBrk="1" latinLnBrk="0" hangingPunct="1"/>
                      <a:r>
                        <a:rPr lang="fa-IR" dirty="0" err="1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پیمایش</a:t>
                      </a:r>
                      <a:endParaRPr lang="en-US" dirty="0">
                        <a:latin typeface="IRMitra" panose="02000506000000020002" pitchFamily="2" charset="-78"/>
                        <a:cs typeface="IRMitra" panose="02000506000000020002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6407361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lvl="0" algn="r" defTabSz="914400" rtl="1" eaLnBrk="1" latinLnBrk="0" hangingPunct="1"/>
                      <a:r>
                        <a:rPr lang="fa-IR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ابتدا گره را ملاقات </a:t>
                      </a:r>
                      <a:r>
                        <a:rPr lang="fa-IR" dirty="0" err="1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می‌کنیم</a:t>
                      </a:r>
                      <a:r>
                        <a:rPr lang="fa-IR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 و سپس به سمت فرزندان </a:t>
                      </a:r>
                      <a:r>
                        <a:rPr lang="fa-IR" dirty="0" err="1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می‌رویم</a:t>
                      </a:r>
                      <a:r>
                        <a:rPr lang="fa-IR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algn="ctr" defTabSz="914400" rtl="1" eaLnBrk="1" latinLnBrk="0" hangingPunct="1"/>
                      <a:r>
                        <a:rPr lang="fa-IR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پیش ترتیب (</a:t>
                      </a:r>
                      <a:r>
                        <a:rPr lang="en-US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Pre Order</a:t>
                      </a:r>
                      <a:r>
                        <a:rPr lang="fa-IR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)</a:t>
                      </a:r>
                      <a:endParaRPr lang="en-US" dirty="0">
                        <a:latin typeface="IRMitra" panose="02000506000000020002" pitchFamily="2" charset="-78"/>
                        <a:cs typeface="IRMitra" panose="02000506000000020002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078721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lvl="0" algn="r" rtl="1"/>
                      <a:r>
                        <a:rPr lang="fa-IR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ابتدا یکی(</a:t>
                      </a:r>
                      <a:r>
                        <a:rPr lang="fa-IR" dirty="0" err="1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چپ‌ترین</a:t>
                      </a:r>
                      <a:r>
                        <a:rPr lang="fa-IR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، در درختانی که ترتیب گره ها اهمیت دارد) از فرزندان ملاقات </a:t>
                      </a:r>
                      <a:r>
                        <a:rPr lang="fa-IR" dirty="0" err="1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می‌شود</a:t>
                      </a:r>
                      <a:r>
                        <a:rPr lang="fa-IR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، سپس خود گره و بعد از آن به سمت بقیه فرزندان </a:t>
                      </a:r>
                      <a:r>
                        <a:rPr lang="fa-IR" dirty="0" err="1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می‌رویم</a:t>
                      </a:r>
                      <a:r>
                        <a:rPr lang="fa-IR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.</a:t>
                      </a:r>
                      <a:endParaRPr lang="en-US" dirty="0">
                        <a:latin typeface="IRMitra" panose="02000506000000020002" pitchFamily="2" charset="-78"/>
                        <a:cs typeface="IRMitra" panose="02000506000000020002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algn="ctr" defTabSz="914400" rtl="1" eaLnBrk="1" latinLnBrk="0" hangingPunct="1"/>
                      <a:r>
                        <a:rPr lang="fa-IR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میان ترتیب (</a:t>
                      </a:r>
                      <a:r>
                        <a:rPr lang="en-US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In </a:t>
                      </a:r>
                      <a:r>
                        <a:rPr lang="en-US" dirty="0" err="1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Oreder</a:t>
                      </a:r>
                      <a:r>
                        <a:rPr lang="fa-IR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)</a:t>
                      </a:r>
                      <a:endParaRPr lang="en-US" dirty="0">
                        <a:latin typeface="IRMitra" panose="02000506000000020002" pitchFamily="2" charset="-78"/>
                        <a:cs typeface="IRMitra" panose="02000506000000020002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3950441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lvl="0" algn="r" defTabSz="914400" rtl="1" eaLnBrk="1" latinLnBrk="0" hangingPunct="1"/>
                      <a:r>
                        <a:rPr lang="fa-IR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ابتدا تمامی فرزندان را ملاقات </a:t>
                      </a:r>
                      <a:r>
                        <a:rPr lang="fa-IR" dirty="0" err="1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می‌کنیم</a:t>
                      </a:r>
                      <a:r>
                        <a:rPr lang="fa-IR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، سپس خود گره را ملاقات </a:t>
                      </a:r>
                      <a:r>
                        <a:rPr lang="fa-IR" dirty="0" err="1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می‌کنیم</a:t>
                      </a:r>
                      <a:r>
                        <a:rPr lang="fa-IR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.</a:t>
                      </a:r>
                      <a:endParaRPr lang="en-US" dirty="0">
                        <a:latin typeface="IRMitra" panose="02000506000000020002" pitchFamily="2" charset="-78"/>
                        <a:cs typeface="IRMitra" panose="02000506000000020002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algn="ctr" defTabSz="914400" rtl="1" eaLnBrk="1" latinLnBrk="0" hangingPunct="1"/>
                      <a:r>
                        <a:rPr lang="fa-IR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پس ترتیب (</a:t>
                      </a:r>
                      <a:r>
                        <a:rPr lang="en-US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Post Order</a:t>
                      </a:r>
                      <a:r>
                        <a:rPr lang="fa-IR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)</a:t>
                      </a:r>
                      <a:endParaRPr lang="en-US" dirty="0">
                        <a:latin typeface="IRMitra" panose="02000506000000020002" pitchFamily="2" charset="-78"/>
                        <a:cs typeface="IRMitra" panose="02000506000000020002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0404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99072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پیش‌ترتیب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برای هر گره، ابتدا برای آن گره را عملیات ملاقات را انجام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می‌دهیم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 سپس به سمت فرزندان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می‌رویم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5C77BC9-A459-DA40-A576-DEA73AC2B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3108251"/>
            <a:ext cx="4521200" cy="2743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AAFF0E-F1D8-EA43-97F3-3DD141711167}"/>
              </a:ext>
            </a:extLst>
          </p:cNvPr>
          <p:cNvSpPr txBox="1"/>
          <p:nvPr/>
        </p:nvSpPr>
        <p:spPr>
          <a:xfrm>
            <a:off x="6454034" y="6080873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A B D E C F H 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87BFB1-23BB-4E42-8FBB-92849761336C}"/>
              </a:ext>
            </a:extLst>
          </p:cNvPr>
          <p:cNvSpPr txBox="1"/>
          <p:nvPr/>
        </p:nvSpPr>
        <p:spPr>
          <a:xfrm>
            <a:off x="8756084" y="6085856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دنباله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پیمایش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C72D1B-6D66-1B4D-BAF5-769D71C1802E}"/>
              </a:ext>
            </a:extLst>
          </p:cNvPr>
          <p:cNvSpPr/>
          <p:nvPr/>
        </p:nvSpPr>
        <p:spPr>
          <a:xfrm>
            <a:off x="977768" y="3139730"/>
            <a:ext cx="4166189" cy="2966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00FF"/>
                </a:solidFill>
                <a:latin typeface=" Courier New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DFS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rgbClr val="795E26"/>
                </a:solidFill>
                <a:latin typeface=" Courier New"/>
              </a:rPr>
              <a:t>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rgbClr val="001080"/>
                </a:solidFill>
                <a:latin typeface=" Courier New"/>
              </a:rPr>
              <a:t>visited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]=</a:t>
            </a:r>
            <a:r>
              <a:rPr lang="en-US" b="1" dirty="0">
                <a:solidFill>
                  <a:srgbClr val="0000FF"/>
                </a:solidFill>
                <a:latin typeface=" Courier New"/>
              </a:rPr>
              <a:t>True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rgbClr val="AF00DB"/>
                </a:solidFill>
                <a:latin typeface=" Courier New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u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AF00DB"/>
                </a:solidFill>
                <a:latin typeface=" Courier New"/>
              </a:rPr>
              <a:t>in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adj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]:</a:t>
            </a:r>
          </a:p>
          <a:p>
            <a:pPr lvl="2">
              <a:lnSpc>
                <a:spcPct val="150000"/>
              </a:lnSpc>
            </a:pPr>
            <a:r>
              <a:rPr lang="en-US" b="1" dirty="0">
                <a:solidFill>
                  <a:srgbClr val="AF00DB"/>
                </a:solidFill>
                <a:latin typeface=" Courier New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visited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u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]==</a:t>
            </a:r>
            <a:r>
              <a:rPr lang="en-US" b="1" dirty="0">
                <a:solidFill>
                  <a:srgbClr val="0000FF"/>
                </a:solidFill>
                <a:latin typeface=" Courier New"/>
              </a:rPr>
              <a:t>False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3">
              <a:lnSpc>
                <a:spcPct val="150000"/>
              </a:lnSpc>
            </a:pPr>
            <a:r>
              <a:rPr lang="en-US" b="1" dirty="0">
                <a:solidFill>
                  <a:srgbClr val="001080"/>
                </a:solidFill>
                <a:latin typeface=" Courier New"/>
              </a:rPr>
              <a:t>counter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]+=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pPr lvl="3">
              <a:lnSpc>
                <a:spcPct val="150000"/>
              </a:lnSpc>
            </a:pPr>
            <a:r>
              <a:rPr lang="en-US" b="1" dirty="0">
                <a:solidFill>
                  <a:srgbClr val="795E26"/>
                </a:solidFill>
                <a:latin typeface=" Courier New"/>
              </a:rPr>
              <a:t>DFS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u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</a:t>
            </a:r>
            <a:endParaRPr lang="en-US" b="1" dirty="0">
              <a:solidFill>
                <a:srgbClr val="000000"/>
              </a:solidFill>
              <a:effectLst/>
              <a:latin typeface=" Courier New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4437B9-D1A3-3F41-A2CD-977244F0FB98}"/>
              </a:ext>
            </a:extLst>
          </p:cNvPr>
          <p:cNvCxnSpPr/>
          <p:nvPr/>
        </p:nvCxnSpPr>
        <p:spPr>
          <a:xfrm flipH="1">
            <a:off x="2157554" y="3829999"/>
            <a:ext cx="651642" cy="0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787F8BF-1987-E047-9FC9-DD6330ADB3A4}"/>
              </a:ext>
            </a:extLst>
          </p:cNvPr>
          <p:cNvSpPr txBox="1"/>
          <p:nvPr/>
        </p:nvSpPr>
        <p:spPr>
          <a:xfrm>
            <a:off x="2860345" y="3660722"/>
            <a:ext cx="1159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عملیات ملاقات</a:t>
            </a:r>
            <a:endParaRPr lang="en-US" sz="16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A125285-2F2A-9E46-AEE4-D4688BF38960}"/>
              </a:ext>
            </a:extLst>
          </p:cNvPr>
          <p:cNvCxnSpPr>
            <a:cxnSpLocks/>
          </p:cNvCxnSpPr>
          <p:nvPr/>
        </p:nvCxnSpPr>
        <p:spPr>
          <a:xfrm flipV="1">
            <a:off x="1164328" y="4809117"/>
            <a:ext cx="310054" cy="473493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64A7486-F77F-ED4C-8208-BC8B2D91B912}"/>
              </a:ext>
            </a:extLst>
          </p:cNvPr>
          <p:cNvSpPr txBox="1"/>
          <p:nvPr/>
        </p:nvSpPr>
        <p:spPr>
          <a:xfrm>
            <a:off x="386711" y="5288245"/>
            <a:ext cx="15552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رفتن به سمت فرزندان</a:t>
            </a:r>
            <a:endParaRPr lang="en-US" sz="16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B9B9ED9F-514E-394B-B4A7-4F2F99577549}"/>
              </a:ext>
            </a:extLst>
          </p:cNvPr>
          <p:cNvSpPr/>
          <p:nvPr/>
        </p:nvSpPr>
        <p:spPr>
          <a:xfrm>
            <a:off x="6339056" y="3139730"/>
            <a:ext cx="4058990" cy="2806206"/>
          </a:xfrm>
          <a:custGeom>
            <a:avLst/>
            <a:gdLst>
              <a:gd name="connsiteX0" fmla="*/ 1039206 w 4058990"/>
              <a:gd name="connsiteY0" fmla="*/ 0 h 2806206"/>
              <a:gd name="connsiteX1" fmla="*/ 166847 w 4058990"/>
              <a:gd name="connsiteY1" fmla="*/ 777765 h 2806206"/>
              <a:gd name="connsiteX2" fmla="*/ 19703 w 4058990"/>
              <a:gd name="connsiteY2" fmla="*/ 2427889 h 2806206"/>
              <a:gd name="connsiteX3" fmla="*/ 429606 w 4058990"/>
              <a:gd name="connsiteY3" fmla="*/ 2753710 h 2806206"/>
              <a:gd name="connsiteX4" fmla="*/ 639813 w 4058990"/>
              <a:gd name="connsiteY4" fmla="*/ 2427889 h 2806206"/>
              <a:gd name="connsiteX5" fmla="*/ 639813 w 4058990"/>
              <a:gd name="connsiteY5" fmla="*/ 1008993 h 2806206"/>
              <a:gd name="connsiteX6" fmla="*/ 1133799 w 4058990"/>
              <a:gd name="connsiteY6" fmla="*/ 462455 h 2806206"/>
              <a:gd name="connsiteX7" fmla="*/ 1764420 w 4058990"/>
              <a:gd name="connsiteY7" fmla="*/ 966951 h 2806206"/>
              <a:gd name="connsiteX8" fmla="*/ 1774930 w 4058990"/>
              <a:gd name="connsiteY8" fmla="*/ 2511972 h 2806206"/>
              <a:gd name="connsiteX9" fmla="*/ 2268916 w 4058990"/>
              <a:gd name="connsiteY9" fmla="*/ 2690648 h 2806206"/>
              <a:gd name="connsiteX10" fmla="*/ 2258406 w 4058990"/>
              <a:gd name="connsiteY10" fmla="*/ 1198179 h 2806206"/>
              <a:gd name="connsiteX11" fmla="*/ 3498627 w 4058990"/>
              <a:gd name="connsiteY11" fmla="*/ 1923393 h 2806206"/>
              <a:gd name="connsiteX12" fmla="*/ 4024144 w 4058990"/>
              <a:gd name="connsiteY12" fmla="*/ 1734207 h 2806206"/>
              <a:gd name="connsiteX13" fmla="*/ 3803427 w 4058990"/>
              <a:gd name="connsiteY13" fmla="*/ 1439917 h 2806206"/>
              <a:gd name="connsiteX14" fmla="*/ 2153303 w 4058990"/>
              <a:gd name="connsiteY14" fmla="*/ 704193 h 2806206"/>
              <a:gd name="connsiteX15" fmla="*/ 1533192 w 4058990"/>
              <a:gd name="connsiteY15" fmla="*/ 210207 h 2806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58990" h="2806206">
                <a:moveTo>
                  <a:pt x="1039206" y="0"/>
                </a:moveTo>
                <a:cubicBezTo>
                  <a:pt x="687985" y="186558"/>
                  <a:pt x="336764" y="373117"/>
                  <a:pt x="166847" y="777765"/>
                </a:cubicBezTo>
                <a:cubicBezTo>
                  <a:pt x="-3070" y="1182413"/>
                  <a:pt x="-24090" y="2098565"/>
                  <a:pt x="19703" y="2427889"/>
                </a:cubicBezTo>
                <a:cubicBezTo>
                  <a:pt x="63496" y="2757213"/>
                  <a:pt x="326254" y="2753710"/>
                  <a:pt x="429606" y="2753710"/>
                </a:cubicBezTo>
                <a:cubicBezTo>
                  <a:pt x="532958" y="2753710"/>
                  <a:pt x="604778" y="2718675"/>
                  <a:pt x="639813" y="2427889"/>
                </a:cubicBezTo>
                <a:cubicBezTo>
                  <a:pt x="674847" y="2137103"/>
                  <a:pt x="557482" y="1336565"/>
                  <a:pt x="639813" y="1008993"/>
                </a:cubicBezTo>
                <a:cubicBezTo>
                  <a:pt x="722144" y="681421"/>
                  <a:pt x="946364" y="469462"/>
                  <a:pt x="1133799" y="462455"/>
                </a:cubicBezTo>
                <a:cubicBezTo>
                  <a:pt x="1321234" y="455448"/>
                  <a:pt x="1657565" y="625365"/>
                  <a:pt x="1764420" y="966951"/>
                </a:cubicBezTo>
                <a:cubicBezTo>
                  <a:pt x="1871275" y="1308537"/>
                  <a:pt x="1690847" y="2224689"/>
                  <a:pt x="1774930" y="2511972"/>
                </a:cubicBezTo>
                <a:cubicBezTo>
                  <a:pt x="1859013" y="2799255"/>
                  <a:pt x="2188337" y="2909613"/>
                  <a:pt x="2268916" y="2690648"/>
                </a:cubicBezTo>
                <a:cubicBezTo>
                  <a:pt x="2349495" y="2471683"/>
                  <a:pt x="2053454" y="1326055"/>
                  <a:pt x="2258406" y="1198179"/>
                </a:cubicBezTo>
                <a:cubicBezTo>
                  <a:pt x="2463358" y="1070303"/>
                  <a:pt x="3204337" y="1834055"/>
                  <a:pt x="3498627" y="1923393"/>
                </a:cubicBezTo>
                <a:cubicBezTo>
                  <a:pt x="3792917" y="2012731"/>
                  <a:pt x="3973344" y="1814786"/>
                  <a:pt x="4024144" y="1734207"/>
                </a:cubicBezTo>
                <a:cubicBezTo>
                  <a:pt x="4074944" y="1653628"/>
                  <a:pt x="4115234" y="1611586"/>
                  <a:pt x="3803427" y="1439917"/>
                </a:cubicBezTo>
                <a:cubicBezTo>
                  <a:pt x="3491620" y="1268248"/>
                  <a:pt x="2531675" y="909145"/>
                  <a:pt x="2153303" y="704193"/>
                </a:cubicBezTo>
                <a:cubicBezTo>
                  <a:pt x="1774931" y="499241"/>
                  <a:pt x="1631289" y="292538"/>
                  <a:pt x="1533192" y="210207"/>
                </a:cubicBezTo>
              </a:path>
            </a:pathLst>
          </a:custGeom>
          <a:noFill/>
          <a:ln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A016AE3-DD9F-4D46-B70C-2B58E75CF668}"/>
              </a:ext>
            </a:extLst>
          </p:cNvPr>
          <p:cNvCxnSpPr>
            <a:stCxn id="25" idx="1"/>
          </p:cNvCxnSpPr>
          <p:nvPr/>
        </p:nvCxnSpPr>
        <p:spPr>
          <a:xfrm flipH="1">
            <a:off x="6454034" y="3917495"/>
            <a:ext cx="51869" cy="16816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F63A042-A7BE-314D-83E2-AD55BBEB201D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6339056" y="5423221"/>
            <a:ext cx="19703" cy="14439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07461B4-CA12-C445-8C65-57824CF5DD1A}"/>
              </a:ext>
            </a:extLst>
          </p:cNvPr>
          <p:cNvCxnSpPr>
            <a:stCxn id="25" idx="4"/>
          </p:cNvCxnSpPr>
          <p:nvPr/>
        </p:nvCxnSpPr>
        <p:spPr>
          <a:xfrm flipV="1">
            <a:off x="6978869" y="5429404"/>
            <a:ext cx="0" cy="13821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EF4896C-EA62-194A-A354-A2C293B671AD}"/>
              </a:ext>
            </a:extLst>
          </p:cNvPr>
          <p:cNvCxnSpPr>
            <a:stCxn id="25" idx="5"/>
          </p:cNvCxnSpPr>
          <p:nvPr/>
        </p:nvCxnSpPr>
        <p:spPr>
          <a:xfrm flipV="1">
            <a:off x="6978869" y="4001578"/>
            <a:ext cx="63062" cy="14714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DEA8A1A-210B-0947-8B9D-C9A95D95B194}"/>
              </a:ext>
            </a:extLst>
          </p:cNvPr>
          <p:cNvCxnSpPr>
            <a:cxnSpLocks/>
            <a:stCxn id="25" idx="7"/>
          </p:cNvCxnSpPr>
          <p:nvPr/>
        </p:nvCxnSpPr>
        <p:spPr>
          <a:xfrm>
            <a:off x="8103476" y="4106681"/>
            <a:ext cx="0" cy="11847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F0A0AB5-58B2-A044-8865-4D04903C35E4}"/>
              </a:ext>
            </a:extLst>
          </p:cNvPr>
          <p:cNvCxnSpPr>
            <a:cxnSpLocks/>
          </p:cNvCxnSpPr>
          <p:nvPr/>
        </p:nvCxnSpPr>
        <p:spPr>
          <a:xfrm flipV="1">
            <a:off x="8607972" y="5423221"/>
            <a:ext cx="0" cy="14439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A076CE2-AB34-2F4E-B452-21F9525FAD8E}"/>
              </a:ext>
            </a:extLst>
          </p:cNvPr>
          <p:cNvCxnSpPr>
            <a:stCxn id="25" idx="11"/>
          </p:cNvCxnSpPr>
          <p:nvPr/>
        </p:nvCxnSpPr>
        <p:spPr>
          <a:xfrm>
            <a:off x="9837683" y="5063123"/>
            <a:ext cx="189186" cy="4204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5CA72D5-E212-6445-ADD7-54B29B2596A2}"/>
              </a:ext>
            </a:extLst>
          </p:cNvPr>
          <p:cNvCxnSpPr>
            <a:stCxn id="25" idx="13"/>
          </p:cNvCxnSpPr>
          <p:nvPr/>
        </p:nvCxnSpPr>
        <p:spPr>
          <a:xfrm flipH="1" flipV="1">
            <a:off x="9984828" y="4479851"/>
            <a:ext cx="157655" cy="9979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9BBB84B-3661-174B-80B4-150F36793D87}"/>
              </a:ext>
            </a:extLst>
          </p:cNvPr>
          <p:cNvCxnSpPr/>
          <p:nvPr/>
        </p:nvCxnSpPr>
        <p:spPr>
          <a:xfrm flipH="1">
            <a:off x="4296635" y="5489053"/>
            <a:ext cx="651642" cy="0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872BAC6-346A-1843-820D-496F404C687F}"/>
              </a:ext>
            </a:extLst>
          </p:cNvPr>
          <p:cNvSpPr txBox="1"/>
          <p:nvPr/>
        </p:nvSpPr>
        <p:spPr>
          <a:xfrm>
            <a:off x="4992026" y="5196665"/>
            <a:ext cx="1040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تعداد فرزندان ملاقات شده</a:t>
            </a:r>
            <a:endParaRPr lang="en-US" sz="16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22801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اصطلاحات و تعاریف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>
              <a:lnSpc>
                <a:spcPct val="100000"/>
              </a:lnSpc>
            </a:pP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ریشه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: گره بدون والد.</a:t>
            </a:r>
          </a:p>
          <a:p>
            <a:pPr algn="r" rtl="1">
              <a:lnSpc>
                <a:spcPct val="100000"/>
              </a:lnSpc>
            </a:pP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گره‌داخلی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: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که حداقل یک فرزند دارد. </a:t>
            </a: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برگ </a:t>
            </a:r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(</a:t>
            </a:r>
            <a:r>
              <a:rPr lang="fa-IR" sz="1800" dirty="0">
                <a:latin typeface="IRRoya" panose="02000503000000020002" pitchFamily="2" charset="-78"/>
                <a:cs typeface="IRRoya" panose="02000503000000020002" pitchFamily="2" charset="-78"/>
              </a:rPr>
              <a:t>گره خارجی)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: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گره بدون فرزند. </a:t>
            </a:r>
          </a:p>
          <a:p>
            <a:pPr algn="r" rtl="1">
              <a:lnSpc>
                <a:spcPct val="100000"/>
              </a:lnSpc>
            </a:pP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گره‌های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هم‌نیا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: گره های که والد یکسان دارند.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64BFCF-D432-D344-B4C4-2A4E5317C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09" t="7305" r="3762" b="5441"/>
          <a:stretch/>
        </p:blipFill>
        <p:spPr>
          <a:xfrm>
            <a:off x="838200" y="2867642"/>
            <a:ext cx="4007069" cy="330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5608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میان‌ترتیب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ابتدا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اولینِ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فرزندان ملاقات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، سپس خود گره و بعد از آن به سمت بقیه فرزندان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می‌رویم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5C77BC9-A459-DA40-A576-DEA73AC2B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3108251"/>
            <a:ext cx="4521200" cy="2743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AAFF0E-F1D8-EA43-97F3-3DD141711167}"/>
              </a:ext>
            </a:extLst>
          </p:cNvPr>
          <p:cNvSpPr txBox="1"/>
          <p:nvPr/>
        </p:nvSpPr>
        <p:spPr>
          <a:xfrm>
            <a:off x="6454034" y="6080873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E D B A H F C 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87BFB1-23BB-4E42-8FBB-92849761336C}"/>
              </a:ext>
            </a:extLst>
          </p:cNvPr>
          <p:cNvSpPr txBox="1"/>
          <p:nvPr/>
        </p:nvSpPr>
        <p:spPr>
          <a:xfrm>
            <a:off x="8756084" y="6085856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دنباله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پیمایش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87F8BF-1987-E047-9FC9-DD6330ADB3A4}"/>
              </a:ext>
            </a:extLst>
          </p:cNvPr>
          <p:cNvSpPr txBox="1"/>
          <p:nvPr/>
        </p:nvSpPr>
        <p:spPr>
          <a:xfrm>
            <a:off x="4497552" y="5255789"/>
            <a:ext cx="1159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عملیات ملاقات</a:t>
            </a:r>
            <a:endParaRPr lang="en-US" sz="16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4A7486-F77F-ED4C-8208-BC8B2D91B912}"/>
              </a:ext>
            </a:extLst>
          </p:cNvPr>
          <p:cNvSpPr txBox="1"/>
          <p:nvPr/>
        </p:nvSpPr>
        <p:spPr>
          <a:xfrm>
            <a:off x="384985" y="4354449"/>
            <a:ext cx="1159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رفتن به سمت فرزندان</a:t>
            </a:r>
            <a:endParaRPr lang="en-US" sz="16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C9294F-FEC3-2F4A-8F16-687A5BCD59F6}"/>
              </a:ext>
            </a:extLst>
          </p:cNvPr>
          <p:cNvSpPr/>
          <p:nvPr/>
        </p:nvSpPr>
        <p:spPr>
          <a:xfrm>
            <a:off x="838200" y="3115950"/>
            <a:ext cx="45212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 Courier New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DFS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1"/>
            <a:r>
              <a:rPr lang="en-US" b="1" dirty="0">
                <a:solidFill>
                  <a:srgbClr val="001080"/>
                </a:solidFill>
                <a:latin typeface=" Courier New"/>
              </a:rPr>
              <a:t>visited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]=</a:t>
            </a:r>
            <a:r>
              <a:rPr lang="en-US" b="1" dirty="0">
                <a:solidFill>
                  <a:srgbClr val="0000FF"/>
                </a:solidFill>
                <a:latin typeface=" Courier New"/>
              </a:rPr>
              <a:t>True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 Courier New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u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AF00DB"/>
                </a:solidFill>
                <a:latin typeface=" Courier New"/>
              </a:rPr>
              <a:t>in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adj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]:</a:t>
            </a:r>
          </a:p>
          <a:p>
            <a:pPr lvl="2"/>
            <a:r>
              <a:rPr lang="en-US" b="1" dirty="0">
                <a:solidFill>
                  <a:srgbClr val="AF00DB"/>
                </a:solidFill>
                <a:latin typeface=" Courier New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visited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u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]==</a:t>
            </a:r>
            <a:r>
              <a:rPr lang="en-US" b="1" dirty="0">
                <a:solidFill>
                  <a:srgbClr val="0000FF"/>
                </a:solidFill>
                <a:latin typeface=" Courier New"/>
              </a:rPr>
              <a:t>False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3"/>
            <a:r>
              <a:rPr lang="en-US" b="1" dirty="0">
                <a:solidFill>
                  <a:srgbClr val="001080"/>
                </a:solidFill>
                <a:latin typeface=" Courier New"/>
              </a:rPr>
              <a:t>counter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]+=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pPr lvl="3"/>
            <a:r>
              <a:rPr lang="en-US" b="1" dirty="0">
                <a:solidFill>
                  <a:srgbClr val="795E26"/>
                </a:solidFill>
                <a:latin typeface=" Courier New"/>
              </a:rPr>
              <a:t>DFS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u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</a:t>
            </a:r>
          </a:p>
          <a:p>
            <a:pPr lvl="2"/>
            <a:r>
              <a:rPr lang="en-US" b="1" dirty="0">
                <a:solidFill>
                  <a:srgbClr val="AF00DB"/>
                </a:solidFill>
                <a:latin typeface=" Courier New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counter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]==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3"/>
            <a:r>
              <a:rPr lang="en-US" b="1" dirty="0">
                <a:solidFill>
                  <a:srgbClr val="795E26"/>
                </a:solidFill>
                <a:latin typeface=" Courier New"/>
              </a:rPr>
              <a:t>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 Courier New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 err="1">
                <a:solidFill>
                  <a:srgbClr val="795E26"/>
                </a:solidFill>
                <a:latin typeface=" Courier New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adj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])==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0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2"/>
            <a:r>
              <a:rPr lang="en-US" b="1" dirty="0">
                <a:solidFill>
                  <a:srgbClr val="795E26"/>
                </a:solidFill>
                <a:latin typeface=" Courier New"/>
              </a:rPr>
              <a:t>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</a:t>
            </a:r>
            <a:endParaRPr lang="en-US" b="1" dirty="0">
              <a:solidFill>
                <a:srgbClr val="000000"/>
              </a:solidFill>
              <a:effectLst/>
              <a:latin typeface=" Courier New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F591F42-94BF-C740-BDA3-B1B0C74712D6}"/>
              </a:ext>
            </a:extLst>
          </p:cNvPr>
          <p:cNvSpPr/>
          <p:nvPr/>
        </p:nvSpPr>
        <p:spPr>
          <a:xfrm>
            <a:off x="4325357" y="4901169"/>
            <a:ext cx="172195" cy="1047795"/>
          </a:xfrm>
          <a:prstGeom prst="rightBrac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948372-EEA1-6846-AB71-8BB33E6B694B}"/>
              </a:ext>
            </a:extLst>
          </p:cNvPr>
          <p:cNvCxnSpPr>
            <a:cxnSpLocks/>
          </p:cNvCxnSpPr>
          <p:nvPr/>
        </p:nvCxnSpPr>
        <p:spPr>
          <a:xfrm flipV="1">
            <a:off x="964631" y="3880956"/>
            <a:ext cx="310054" cy="473493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82616DAB-5EAC-3F4C-9E69-05FD327874A1}"/>
              </a:ext>
            </a:extLst>
          </p:cNvPr>
          <p:cNvSpPr/>
          <p:nvPr/>
        </p:nvSpPr>
        <p:spPr>
          <a:xfrm>
            <a:off x="6432331" y="3657600"/>
            <a:ext cx="1061545" cy="2385568"/>
          </a:xfrm>
          <a:custGeom>
            <a:avLst/>
            <a:gdLst>
              <a:gd name="connsiteX0" fmla="*/ 0 w 1061545"/>
              <a:gd name="connsiteY0" fmla="*/ 2217683 h 2385568"/>
              <a:gd name="connsiteX1" fmla="*/ 536028 w 1061545"/>
              <a:gd name="connsiteY1" fmla="*/ 2217683 h 2385568"/>
              <a:gd name="connsiteX2" fmla="*/ 567559 w 1061545"/>
              <a:gd name="connsiteY2" fmla="*/ 472966 h 2385568"/>
              <a:gd name="connsiteX3" fmla="*/ 1061545 w 1061545"/>
              <a:gd name="connsiteY3" fmla="*/ 0 h 238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1545" h="2385568">
                <a:moveTo>
                  <a:pt x="0" y="2217683"/>
                </a:moveTo>
                <a:cubicBezTo>
                  <a:pt x="220717" y="2363076"/>
                  <a:pt x="441435" y="2508469"/>
                  <a:pt x="536028" y="2217683"/>
                </a:cubicBezTo>
                <a:cubicBezTo>
                  <a:pt x="630621" y="1926897"/>
                  <a:pt x="479973" y="842580"/>
                  <a:pt x="567559" y="472966"/>
                </a:cubicBezTo>
                <a:cubicBezTo>
                  <a:pt x="655145" y="103352"/>
                  <a:pt x="858345" y="51676"/>
                  <a:pt x="1061545" y="0"/>
                </a:cubicBezTo>
              </a:path>
            </a:pathLst>
          </a:custGeom>
          <a:noFill/>
          <a:ln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8FA94B1-0431-9F4C-B136-1373CD6E968E}"/>
              </a:ext>
            </a:extLst>
          </p:cNvPr>
          <p:cNvSpPr/>
          <p:nvPr/>
        </p:nvSpPr>
        <p:spPr>
          <a:xfrm>
            <a:off x="7861738" y="3289738"/>
            <a:ext cx="2533375" cy="2750575"/>
          </a:xfrm>
          <a:custGeom>
            <a:avLst/>
            <a:gdLst>
              <a:gd name="connsiteX0" fmla="*/ 273269 w 2533375"/>
              <a:gd name="connsiteY0" fmla="*/ 2617076 h 2750575"/>
              <a:gd name="connsiteX1" fmla="*/ 693683 w 2533375"/>
              <a:gd name="connsiteY1" fmla="*/ 2617076 h 2750575"/>
              <a:gd name="connsiteX2" fmla="*/ 725214 w 2533375"/>
              <a:gd name="connsiteY2" fmla="*/ 1229710 h 2750575"/>
              <a:gd name="connsiteX3" fmla="*/ 1061545 w 2533375"/>
              <a:gd name="connsiteY3" fmla="*/ 1208690 h 2750575"/>
              <a:gd name="connsiteX4" fmla="*/ 2154621 w 2533375"/>
              <a:gd name="connsiteY4" fmla="*/ 1912883 h 2750575"/>
              <a:gd name="connsiteX5" fmla="*/ 2532993 w 2533375"/>
              <a:gd name="connsiteY5" fmla="*/ 1481959 h 2750575"/>
              <a:gd name="connsiteX6" fmla="*/ 2186152 w 2533375"/>
              <a:gd name="connsiteY6" fmla="*/ 1198179 h 2750575"/>
              <a:gd name="connsiteX7" fmla="*/ 693683 w 2533375"/>
              <a:gd name="connsiteY7" fmla="*/ 567559 h 2750575"/>
              <a:gd name="connsiteX8" fmla="*/ 0 w 2533375"/>
              <a:gd name="connsiteY8" fmla="*/ 0 h 275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33375" h="2750575">
                <a:moveTo>
                  <a:pt x="273269" y="2617076"/>
                </a:moveTo>
                <a:cubicBezTo>
                  <a:pt x="445814" y="2732690"/>
                  <a:pt x="618359" y="2848304"/>
                  <a:pt x="693683" y="2617076"/>
                </a:cubicBezTo>
                <a:cubicBezTo>
                  <a:pt x="769007" y="2385848"/>
                  <a:pt x="663904" y="1464441"/>
                  <a:pt x="725214" y="1229710"/>
                </a:cubicBezTo>
                <a:cubicBezTo>
                  <a:pt x="786524" y="994979"/>
                  <a:pt x="823311" y="1094828"/>
                  <a:pt x="1061545" y="1208690"/>
                </a:cubicBezTo>
                <a:cubicBezTo>
                  <a:pt x="1299780" y="1322552"/>
                  <a:pt x="1909380" y="1867338"/>
                  <a:pt x="2154621" y="1912883"/>
                </a:cubicBezTo>
                <a:cubicBezTo>
                  <a:pt x="2399862" y="1958428"/>
                  <a:pt x="2527738" y="1601076"/>
                  <a:pt x="2532993" y="1481959"/>
                </a:cubicBezTo>
                <a:cubicBezTo>
                  <a:pt x="2538248" y="1362842"/>
                  <a:pt x="2492704" y="1350579"/>
                  <a:pt x="2186152" y="1198179"/>
                </a:cubicBezTo>
                <a:cubicBezTo>
                  <a:pt x="1879600" y="1045779"/>
                  <a:pt x="1058042" y="767255"/>
                  <a:pt x="693683" y="567559"/>
                </a:cubicBezTo>
                <a:cubicBezTo>
                  <a:pt x="329324" y="367863"/>
                  <a:pt x="120869" y="89338"/>
                  <a:pt x="0" y="0"/>
                </a:cubicBezTo>
              </a:path>
            </a:pathLst>
          </a:custGeom>
          <a:noFill/>
          <a:ln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066F8E0E-E55D-B94A-8749-72954DD6EE93}"/>
              </a:ext>
            </a:extLst>
          </p:cNvPr>
          <p:cNvSpPr/>
          <p:nvPr/>
        </p:nvSpPr>
        <p:spPr>
          <a:xfrm>
            <a:off x="7472855" y="3652543"/>
            <a:ext cx="584675" cy="467512"/>
          </a:xfrm>
          <a:custGeom>
            <a:avLst/>
            <a:gdLst>
              <a:gd name="connsiteX0" fmla="*/ 0 w 584675"/>
              <a:gd name="connsiteY0" fmla="*/ 5057 h 467512"/>
              <a:gd name="connsiteX1" fmla="*/ 147145 w 584675"/>
              <a:gd name="connsiteY1" fmla="*/ 5057 h 467512"/>
              <a:gd name="connsiteX2" fmla="*/ 252248 w 584675"/>
              <a:gd name="connsiteY2" fmla="*/ 57609 h 467512"/>
              <a:gd name="connsiteX3" fmla="*/ 430924 w 584675"/>
              <a:gd name="connsiteY3" fmla="*/ 204754 h 467512"/>
              <a:gd name="connsiteX4" fmla="*/ 567559 w 584675"/>
              <a:gd name="connsiteY4" fmla="*/ 351898 h 467512"/>
              <a:gd name="connsiteX5" fmla="*/ 578069 w 584675"/>
              <a:gd name="connsiteY5" fmla="*/ 467512 h 46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4675" h="467512">
                <a:moveTo>
                  <a:pt x="0" y="5057"/>
                </a:moveTo>
                <a:cubicBezTo>
                  <a:pt x="52552" y="677"/>
                  <a:pt x="105104" y="-3702"/>
                  <a:pt x="147145" y="5057"/>
                </a:cubicBezTo>
                <a:cubicBezTo>
                  <a:pt x="189186" y="13816"/>
                  <a:pt x="204952" y="24326"/>
                  <a:pt x="252248" y="57609"/>
                </a:cubicBezTo>
                <a:cubicBezTo>
                  <a:pt x="299545" y="90892"/>
                  <a:pt x="378372" y="155706"/>
                  <a:pt x="430924" y="204754"/>
                </a:cubicBezTo>
                <a:cubicBezTo>
                  <a:pt x="483476" y="253802"/>
                  <a:pt x="543035" y="308105"/>
                  <a:pt x="567559" y="351898"/>
                </a:cubicBezTo>
                <a:cubicBezTo>
                  <a:pt x="592083" y="395691"/>
                  <a:pt x="585076" y="431601"/>
                  <a:pt x="578069" y="467512"/>
                </a:cubicBezTo>
              </a:path>
            </a:pathLst>
          </a:custGeom>
          <a:noFill/>
          <a:ln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F05C31E7-498F-4A48-91CD-60013034B1FC}"/>
              </a:ext>
            </a:extLst>
          </p:cNvPr>
          <p:cNvSpPr/>
          <p:nvPr/>
        </p:nvSpPr>
        <p:spPr>
          <a:xfrm>
            <a:off x="8049061" y="4172607"/>
            <a:ext cx="64925" cy="1681655"/>
          </a:xfrm>
          <a:custGeom>
            <a:avLst/>
            <a:gdLst>
              <a:gd name="connsiteX0" fmla="*/ 22884 w 64925"/>
              <a:gd name="connsiteY0" fmla="*/ 0 h 1681655"/>
              <a:gd name="connsiteX1" fmla="*/ 1863 w 64925"/>
              <a:gd name="connsiteY1" fmla="*/ 1219200 h 1681655"/>
              <a:gd name="connsiteX2" fmla="*/ 64925 w 64925"/>
              <a:gd name="connsiteY2" fmla="*/ 1681655 h 168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925" h="1681655">
                <a:moveTo>
                  <a:pt x="22884" y="0"/>
                </a:moveTo>
                <a:cubicBezTo>
                  <a:pt x="8870" y="469462"/>
                  <a:pt x="-5144" y="938924"/>
                  <a:pt x="1863" y="1219200"/>
                </a:cubicBezTo>
                <a:cubicBezTo>
                  <a:pt x="8870" y="1499476"/>
                  <a:pt x="64925" y="1618593"/>
                  <a:pt x="64925" y="1681655"/>
                </a:cubicBezTo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3445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پس‌ترتیب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ابتدا تمامی فرزندان را ملاقات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، سپس خود گره را ملاقات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5C77BC9-A459-DA40-A576-DEA73AC2B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3108251"/>
            <a:ext cx="4521200" cy="2743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AAFF0E-F1D8-EA43-97F3-3DD141711167}"/>
              </a:ext>
            </a:extLst>
          </p:cNvPr>
          <p:cNvSpPr txBox="1"/>
          <p:nvPr/>
        </p:nvSpPr>
        <p:spPr>
          <a:xfrm>
            <a:off x="6454034" y="6080873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E D B H F G C 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87BFB1-23BB-4E42-8FBB-92849761336C}"/>
              </a:ext>
            </a:extLst>
          </p:cNvPr>
          <p:cNvSpPr txBox="1"/>
          <p:nvPr/>
        </p:nvSpPr>
        <p:spPr>
          <a:xfrm>
            <a:off x="8756084" y="6085856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دنباله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پیمایش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87F8BF-1987-E047-9FC9-DD6330ADB3A4}"/>
              </a:ext>
            </a:extLst>
          </p:cNvPr>
          <p:cNvSpPr txBox="1"/>
          <p:nvPr/>
        </p:nvSpPr>
        <p:spPr>
          <a:xfrm>
            <a:off x="2906765" y="5085720"/>
            <a:ext cx="1159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عملیات ملاقات</a:t>
            </a:r>
            <a:endParaRPr lang="en-US" sz="16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4A7486-F77F-ED4C-8208-BC8B2D91B912}"/>
              </a:ext>
            </a:extLst>
          </p:cNvPr>
          <p:cNvSpPr txBox="1"/>
          <p:nvPr/>
        </p:nvSpPr>
        <p:spPr>
          <a:xfrm>
            <a:off x="384985" y="4354449"/>
            <a:ext cx="1159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رفتن به سمت فرزندان</a:t>
            </a:r>
            <a:endParaRPr lang="en-US" sz="16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C9294F-FEC3-2F4A-8F16-687A5BCD59F6}"/>
              </a:ext>
            </a:extLst>
          </p:cNvPr>
          <p:cNvSpPr/>
          <p:nvPr/>
        </p:nvSpPr>
        <p:spPr>
          <a:xfrm>
            <a:off x="838200" y="3115950"/>
            <a:ext cx="4521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 Courier New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DFS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1"/>
            <a:r>
              <a:rPr lang="en-US" b="1" dirty="0">
                <a:solidFill>
                  <a:srgbClr val="001080"/>
                </a:solidFill>
                <a:latin typeface=" Courier New"/>
              </a:rPr>
              <a:t>visited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]=</a:t>
            </a:r>
            <a:r>
              <a:rPr lang="en-US" b="1" dirty="0">
                <a:solidFill>
                  <a:srgbClr val="0000FF"/>
                </a:solidFill>
                <a:latin typeface=" Courier New"/>
              </a:rPr>
              <a:t>True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 Courier New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u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AF00DB"/>
                </a:solidFill>
                <a:latin typeface=" Courier New"/>
              </a:rPr>
              <a:t>in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adj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]:</a:t>
            </a:r>
          </a:p>
          <a:p>
            <a:pPr lvl="2"/>
            <a:r>
              <a:rPr lang="en-US" b="1" dirty="0">
                <a:solidFill>
                  <a:srgbClr val="AF00DB"/>
                </a:solidFill>
                <a:latin typeface=" Courier New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visited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u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]==</a:t>
            </a:r>
            <a:r>
              <a:rPr lang="en-US" b="1" dirty="0">
                <a:solidFill>
                  <a:srgbClr val="0000FF"/>
                </a:solidFill>
                <a:latin typeface=" Courier New"/>
              </a:rPr>
              <a:t>False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3"/>
            <a:r>
              <a:rPr lang="en-US" b="1" dirty="0">
                <a:solidFill>
                  <a:srgbClr val="001080"/>
                </a:solidFill>
                <a:latin typeface=" Courier New"/>
              </a:rPr>
              <a:t>counter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]+=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pPr lvl="3"/>
            <a:r>
              <a:rPr lang="en-US" b="1" dirty="0">
                <a:solidFill>
                  <a:srgbClr val="795E26"/>
                </a:solidFill>
                <a:latin typeface=" Courier New"/>
              </a:rPr>
              <a:t>DFS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u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</a:t>
            </a:r>
            <a:endParaRPr lang="fa-IR" b="1" dirty="0">
              <a:solidFill>
                <a:srgbClr val="000000"/>
              </a:solidFill>
              <a:latin typeface=" Courier New"/>
            </a:endParaRPr>
          </a:p>
          <a:p>
            <a:pPr lvl="3"/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pPr lvl="1"/>
            <a:r>
              <a:rPr lang="en-US" b="1" dirty="0">
                <a:solidFill>
                  <a:srgbClr val="795E26"/>
                </a:solidFill>
                <a:latin typeface=" Courier New"/>
              </a:rPr>
              <a:t>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</a:t>
            </a:r>
            <a:endParaRPr lang="en-US" b="1" dirty="0">
              <a:solidFill>
                <a:srgbClr val="000000"/>
              </a:solidFill>
              <a:effectLst/>
              <a:latin typeface=" Courier New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948372-EEA1-6846-AB71-8BB33E6B694B}"/>
              </a:ext>
            </a:extLst>
          </p:cNvPr>
          <p:cNvCxnSpPr>
            <a:cxnSpLocks/>
          </p:cNvCxnSpPr>
          <p:nvPr/>
        </p:nvCxnSpPr>
        <p:spPr>
          <a:xfrm flipV="1">
            <a:off x="964631" y="3880956"/>
            <a:ext cx="310054" cy="473493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F29F66F-7402-464E-88FD-F3E8CA7D8139}"/>
              </a:ext>
            </a:extLst>
          </p:cNvPr>
          <p:cNvCxnSpPr>
            <a:cxnSpLocks/>
          </p:cNvCxnSpPr>
          <p:nvPr/>
        </p:nvCxnSpPr>
        <p:spPr>
          <a:xfrm flipH="1">
            <a:off x="2044230" y="5255789"/>
            <a:ext cx="682679" cy="0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32DEFB34-38DE-9D4E-BFFB-5EE38F2CF159}"/>
              </a:ext>
            </a:extLst>
          </p:cNvPr>
          <p:cNvSpPr/>
          <p:nvPr/>
        </p:nvSpPr>
        <p:spPr>
          <a:xfrm>
            <a:off x="6304638" y="3121572"/>
            <a:ext cx="4028776" cy="2838053"/>
          </a:xfrm>
          <a:custGeom>
            <a:avLst/>
            <a:gdLst>
              <a:gd name="connsiteX0" fmla="*/ 1052603 w 4028776"/>
              <a:gd name="connsiteY0" fmla="*/ 0 h 2838053"/>
              <a:gd name="connsiteX1" fmla="*/ 148714 w 4028776"/>
              <a:gd name="connsiteY1" fmla="*/ 777766 h 2838053"/>
              <a:gd name="connsiteX2" fmla="*/ 22590 w 4028776"/>
              <a:gd name="connsiteY2" fmla="*/ 2490952 h 2838053"/>
              <a:gd name="connsiteX3" fmla="*/ 379941 w 4028776"/>
              <a:gd name="connsiteY3" fmla="*/ 2837794 h 2838053"/>
              <a:gd name="connsiteX4" fmla="*/ 705762 w 4028776"/>
              <a:gd name="connsiteY4" fmla="*/ 2511973 h 2838053"/>
              <a:gd name="connsiteX5" fmla="*/ 726783 w 4028776"/>
              <a:gd name="connsiteY5" fmla="*/ 1030014 h 2838053"/>
              <a:gd name="connsiteX6" fmla="*/ 1210259 w 4028776"/>
              <a:gd name="connsiteY6" fmla="*/ 525518 h 2838053"/>
              <a:gd name="connsiteX7" fmla="*/ 1735776 w 4028776"/>
              <a:gd name="connsiteY7" fmla="*/ 977462 h 2838053"/>
              <a:gd name="connsiteX8" fmla="*/ 1756796 w 4028776"/>
              <a:gd name="connsiteY8" fmla="*/ 2554014 h 2838053"/>
              <a:gd name="connsiteX9" fmla="*/ 2051086 w 4028776"/>
              <a:gd name="connsiteY9" fmla="*/ 2816773 h 2838053"/>
              <a:gd name="connsiteX10" fmla="*/ 2345376 w 4028776"/>
              <a:gd name="connsiteY10" fmla="*/ 2532994 h 2838053"/>
              <a:gd name="connsiteX11" fmla="*/ 2303334 w 4028776"/>
              <a:gd name="connsiteY11" fmla="*/ 1366345 h 2838053"/>
              <a:gd name="connsiteX12" fmla="*/ 2933955 w 4028776"/>
              <a:gd name="connsiteY12" fmla="*/ 1576552 h 2838053"/>
              <a:gd name="connsiteX13" fmla="*/ 3575086 w 4028776"/>
              <a:gd name="connsiteY13" fmla="*/ 2017987 h 2838053"/>
              <a:gd name="connsiteX14" fmla="*/ 3984990 w 4028776"/>
              <a:gd name="connsiteY14" fmla="*/ 1881352 h 2838053"/>
              <a:gd name="connsiteX15" fmla="*/ 3974479 w 4028776"/>
              <a:gd name="connsiteY15" fmla="*/ 1502980 h 2838053"/>
              <a:gd name="connsiteX16" fmla="*/ 3606617 w 4028776"/>
              <a:gd name="connsiteY16" fmla="*/ 1334814 h 2838053"/>
              <a:gd name="connsiteX17" fmla="*/ 2240272 w 4028776"/>
              <a:gd name="connsiteY17" fmla="*/ 735725 h 2838053"/>
              <a:gd name="connsiteX18" fmla="*/ 1599141 w 4028776"/>
              <a:gd name="connsiteY18" fmla="*/ 199697 h 2838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028776" h="2838053">
                <a:moveTo>
                  <a:pt x="1052603" y="0"/>
                </a:moveTo>
                <a:cubicBezTo>
                  <a:pt x="686493" y="181303"/>
                  <a:pt x="320383" y="362607"/>
                  <a:pt x="148714" y="777766"/>
                </a:cubicBezTo>
                <a:cubicBezTo>
                  <a:pt x="-22955" y="1192925"/>
                  <a:pt x="-15948" y="2147614"/>
                  <a:pt x="22590" y="2490952"/>
                </a:cubicBezTo>
                <a:cubicBezTo>
                  <a:pt x="61128" y="2834290"/>
                  <a:pt x="266079" y="2834291"/>
                  <a:pt x="379941" y="2837794"/>
                </a:cubicBezTo>
                <a:cubicBezTo>
                  <a:pt x="493803" y="2841297"/>
                  <a:pt x="647955" y="2813270"/>
                  <a:pt x="705762" y="2511973"/>
                </a:cubicBezTo>
                <a:cubicBezTo>
                  <a:pt x="763569" y="2210676"/>
                  <a:pt x="642700" y="1361090"/>
                  <a:pt x="726783" y="1030014"/>
                </a:cubicBezTo>
                <a:cubicBezTo>
                  <a:pt x="810866" y="698938"/>
                  <a:pt x="1042093" y="534277"/>
                  <a:pt x="1210259" y="525518"/>
                </a:cubicBezTo>
                <a:cubicBezTo>
                  <a:pt x="1378425" y="516759"/>
                  <a:pt x="1644687" y="639379"/>
                  <a:pt x="1735776" y="977462"/>
                </a:cubicBezTo>
                <a:cubicBezTo>
                  <a:pt x="1826866" y="1315545"/>
                  <a:pt x="1704244" y="2247462"/>
                  <a:pt x="1756796" y="2554014"/>
                </a:cubicBezTo>
                <a:cubicBezTo>
                  <a:pt x="1809348" y="2860566"/>
                  <a:pt x="1952989" y="2820276"/>
                  <a:pt x="2051086" y="2816773"/>
                </a:cubicBezTo>
                <a:cubicBezTo>
                  <a:pt x="2149183" y="2813270"/>
                  <a:pt x="2303335" y="2774732"/>
                  <a:pt x="2345376" y="2532994"/>
                </a:cubicBezTo>
                <a:cubicBezTo>
                  <a:pt x="2387417" y="2291256"/>
                  <a:pt x="2205238" y="1525752"/>
                  <a:pt x="2303334" y="1366345"/>
                </a:cubicBezTo>
                <a:cubicBezTo>
                  <a:pt x="2401430" y="1206938"/>
                  <a:pt x="2721996" y="1467945"/>
                  <a:pt x="2933955" y="1576552"/>
                </a:cubicBezTo>
                <a:cubicBezTo>
                  <a:pt x="3145914" y="1685159"/>
                  <a:pt x="3399914" y="1967187"/>
                  <a:pt x="3575086" y="2017987"/>
                </a:cubicBezTo>
                <a:cubicBezTo>
                  <a:pt x="3750258" y="2068787"/>
                  <a:pt x="3918425" y="1967187"/>
                  <a:pt x="3984990" y="1881352"/>
                </a:cubicBezTo>
                <a:cubicBezTo>
                  <a:pt x="4051556" y="1795518"/>
                  <a:pt x="4037541" y="1594070"/>
                  <a:pt x="3974479" y="1502980"/>
                </a:cubicBezTo>
                <a:cubicBezTo>
                  <a:pt x="3911417" y="1411890"/>
                  <a:pt x="3606617" y="1334814"/>
                  <a:pt x="3606617" y="1334814"/>
                </a:cubicBezTo>
                <a:cubicBezTo>
                  <a:pt x="3317582" y="1206938"/>
                  <a:pt x="2574851" y="924911"/>
                  <a:pt x="2240272" y="735725"/>
                </a:cubicBezTo>
                <a:cubicBezTo>
                  <a:pt x="1905693" y="546539"/>
                  <a:pt x="1732272" y="285532"/>
                  <a:pt x="1599141" y="199697"/>
                </a:cubicBezTo>
              </a:path>
            </a:pathLst>
          </a:custGeom>
          <a:noFill/>
          <a:ln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D1B4054-9212-4440-AF4D-DE0A206E00BA}"/>
              </a:ext>
            </a:extLst>
          </p:cNvPr>
          <p:cNvCxnSpPr>
            <a:stCxn id="9" idx="1"/>
          </p:cNvCxnSpPr>
          <p:nvPr/>
        </p:nvCxnSpPr>
        <p:spPr>
          <a:xfrm flipH="1">
            <a:off x="6379779" y="3899338"/>
            <a:ext cx="73573" cy="136634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8E4A8B9-2DFF-A54F-8325-0B24B7BE91E7}"/>
              </a:ext>
            </a:extLst>
          </p:cNvPr>
          <p:cNvCxnSpPr>
            <a:stCxn id="9" idx="2"/>
          </p:cNvCxnSpPr>
          <p:nvPr/>
        </p:nvCxnSpPr>
        <p:spPr>
          <a:xfrm>
            <a:off x="6327228" y="5612524"/>
            <a:ext cx="52551" cy="136635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896DAF6-104D-8545-982D-90865C4BAAC5}"/>
              </a:ext>
            </a:extLst>
          </p:cNvPr>
          <p:cNvCxnSpPr>
            <a:stCxn id="9" idx="4"/>
          </p:cNvCxnSpPr>
          <p:nvPr/>
        </p:nvCxnSpPr>
        <p:spPr>
          <a:xfrm flipV="1">
            <a:off x="7010400" y="5538952"/>
            <a:ext cx="0" cy="94593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C3BCBAA-38AE-6E40-B076-4F522CAFE2C2}"/>
              </a:ext>
            </a:extLst>
          </p:cNvPr>
          <p:cNvCxnSpPr>
            <a:stCxn id="9" idx="5"/>
          </p:cNvCxnSpPr>
          <p:nvPr/>
        </p:nvCxnSpPr>
        <p:spPr>
          <a:xfrm flipV="1">
            <a:off x="7031421" y="4035972"/>
            <a:ext cx="63062" cy="115614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6D69656-6059-1147-9500-AB54BB60E819}"/>
              </a:ext>
            </a:extLst>
          </p:cNvPr>
          <p:cNvCxnSpPr>
            <a:stCxn id="9" idx="7"/>
          </p:cNvCxnSpPr>
          <p:nvPr/>
        </p:nvCxnSpPr>
        <p:spPr>
          <a:xfrm>
            <a:off x="8040414" y="4099034"/>
            <a:ext cx="10510" cy="94594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751B84F-4AE9-7D4D-BC35-79370A84E07E}"/>
              </a:ext>
            </a:extLst>
          </p:cNvPr>
          <p:cNvCxnSpPr/>
          <p:nvPr/>
        </p:nvCxnSpPr>
        <p:spPr>
          <a:xfrm>
            <a:off x="8071945" y="5633545"/>
            <a:ext cx="0" cy="115614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B26F2AC-A056-1148-B33A-F07D1BC2516B}"/>
              </a:ext>
            </a:extLst>
          </p:cNvPr>
          <p:cNvCxnSpPr>
            <a:stCxn id="9" idx="12"/>
          </p:cNvCxnSpPr>
          <p:nvPr/>
        </p:nvCxnSpPr>
        <p:spPr>
          <a:xfrm>
            <a:off x="9238593" y="4698124"/>
            <a:ext cx="115614" cy="84083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7F11ABE-CE79-254E-9C1A-AE22D9B6B839}"/>
              </a:ext>
            </a:extLst>
          </p:cNvPr>
          <p:cNvCxnSpPr>
            <a:stCxn id="9" idx="14"/>
          </p:cNvCxnSpPr>
          <p:nvPr/>
        </p:nvCxnSpPr>
        <p:spPr>
          <a:xfrm flipV="1">
            <a:off x="10289628" y="4939224"/>
            <a:ext cx="43786" cy="6370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ACE189B-14E0-4A4C-9CA3-A79A6F99E22A}"/>
              </a:ext>
            </a:extLst>
          </p:cNvPr>
          <p:cNvCxnSpPr>
            <a:stCxn id="9" idx="15"/>
          </p:cNvCxnSpPr>
          <p:nvPr/>
        </p:nvCxnSpPr>
        <p:spPr>
          <a:xfrm flipH="1" flipV="1">
            <a:off x="10163503" y="4540469"/>
            <a:ext cx="115614" cy="84083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6B1ABA3-CA32-CC40-A1F1-34470DEFA189}"/>
              </a:ext>
            </a:extLst>
          </p:cNvPr>
          <p:cNvCxnSpPr>
            <a:stCxn id="9" idx="17"/>
          </p:cNvCxnSpPr>
          <p:nvPr/>
        </p:nvCxnSpPr>
        <p:spPr>
          <a:xfrm flipH="1" flipV="1">
            <a:off x="8471338" y="3794234"/>
            <a:ext cx="73572" cy="63063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4115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1AA1E330-6CEC-6A4A-8FF0-1B8484C28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5398" y="1281649"/>
            <a:ext cx="4521200" cy="274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581466-2B59-874C-9748-5097EC42DBE9}"/>
              </a:ext>
            </a:extLst>
          </p:cNvPr>
          <p:cNvSpPr/>
          <p:nvPr/>
        </p:nvSpPr>
        <p:spPr>
          <a:xfrm>
            <a:off x="838199" y="4291675"/>
            <a:ext cx="10515599" cy="1299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preorder(T)</a:t>
            </a:r>
            <a:r>
              <a:rPr lang="fa-IR" dirty="0">
                <a:solidFill>
                  <a:schemeClr val="accent1"/>
                </a:solidFill>
                <a:latin typeface="Courier" pitchFamily="2" charset="0"/>
              </a:rPr>
              <a:t>	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:	</a:t>
            </a:r>
            <a:r>
              <a:rPr lang="en-US" dirty="0">
                <a:latin typeface="Courier" pitchFamily="2" charset="0"/>
              </a:rPr>
              <a:t>a, b, c, f, g, h, j, k, d, e, 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, l, m </a:t>
            </a:r>
            <a:endParaRPr lang="fa-IR" dirty="0">
              <a:solidFill>
                <a:schemeClr val="accent1"/>
              </a:solidFill>
              <a:latin typeface="Courier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dirty="0" err="1">
                <a:solidFill>
                  <a:schemeClr val="accent1"/>
                </a:solidFill>
                <a:latin typeface="Courier" pitchFamily="2" charset="0"/>
              </a:rPr>
              <a:t>inorder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(T)</a:t>
            </a:r>
            <a:r>
              <a:rPr lang="fa-IR" dirty="0">
                <a:solidFill>
                  <a:schemeClr val="accent1"/>
                </a:solidFill>
                <a:latin typeface="Courier" pitchFamily="2" charset="0"/>
              </a:rPr>
              <a:t>	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:	</a:t>
            </a:r>
            <a:r>
              <a:rPr lang="en-US" dirty="0">
                <a:latin typeface="Courier" pitchFamily="2" charset="0"/>
              </a:rPr>
              <a:t>b, a, f, c, g, j, h, k, d, l, 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, m, e </a:t>
            </a:r>
            <a:endParaRPr lang="fa-IR" dirty="0">
              <a:solidFill>
                <a:schemeClr val="accent1"/>
              </a:solidFill>
              <a:latin typeface="Courier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dirty="0" err="1">
                <a:solidFill>
                  <a:schemeClr val="accent1"/>
                </a:solidFill>
                <a:latin typeface="Courier" pitchFamily="2" charset="0"/>
              </a:rPr>
              <a:t>postorder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(T)</a:t>
            </a:r>
            <a:r>
              <a:rPr lang="fa-IR" dirty="0">
                <a:solidFill>
                  <a:schemeClr val="accent1"/>
                </a:solidFill>
                <a:latin typeface="Courier" pitchFamily="2" charset="0"/>
              </a:rPr>
              <a:t>	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:	</a:t>
            </a:r>
            <a:r>
              <a:rPr lang="en-US" dirty="0">
                <a:latin typeface="Courier" pitchFamily="2" charset="0"/>
              </a:rPr>
              <a:t>b, f, g, j, k, h, c, d, l, m, 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, e, a</a:t>
            </a:r>
          </a:p>
        </p:txBody>
      </p:sp>
    </p:spTree>
    <p:extLst>
      <p:ext uri="{BB962C8B-B14F-4D97-AF65-F5344CB8AC3E}">
        <p14:creationId xmlns:p14="http://schemas.microsoft.com/office/powerpoint/2010/main" val="39091346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6F9613-92CE-B740-BD15-513DB2FE92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r="589"/>
          <a:stretch/>
        </p:blipFill>
        <p:spPr>
          <a:xfrm>
            <a:off x="3875689" y="1690688"/>
            <a:ext cx="4440621" cy="233416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D581466-2B59-874C-9748-5097EC42DBE9}"/>
              </a:ext>
            </a:extLst>
          </p:cNvPr>
          <p:cNvSpPr/>
          <p:nvPr/>
        </p:nvSpPr>
        <p:spPr>
          <a:xfrm>
            <a:off x="838198" y="4291675"/>
            <a:ext cx="10515600" cy="1299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preorder(T)</a:t>
            </a:r>
            <a:r>
              <a:rPr lang="fa-IR" dirty="0">
                <a:solidFill>
                  <a:schemeClr val="accent1"/>
                </a:solidFill>
                <a:latin typeface="Courier" pitchFamily="2" charset="0"/>
              </a:rPr>
              <a:t>	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:	</a:t>
            </a:r>
            <a:r>
              <a:rPr lang="en-US" dirty="0">
                <a:latin typeface="Courier" pitchFamily="2" charset="0"/>
              </a:rPr>
              <a:t>a, b, d, g, e, h, c, f</a:t>
            </a:r>
            <a:endParaRPr lang="fa-IR" dirty="0">
              <a:solidFill>
                <a:schemeClr val="accent1"/>
              </a:solidFill>
              <a:latin typeface="Courier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dirty="0" err="1">
                <a:solidFill>
                  <a:schemeClr val="accent1"/>
                </a:solidFill>
                <a:latin typeface="Courier" pitchFamily="2" charset="0"/>
              </a:rPr>
              <a:t>inorder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(T)</a:t>
            </a:r>
            <a:r>
              <a:rPr lang="fa-IR" dirty="0">
                <a:solidFill>
                  <a:schemeClr val="accent1"/>
                </a:solidFill>
                <a:latin typeface="Courier" pitchFamily="2" charset="0"/>
              </a:rPr>
              <a:t>	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:	</a:t>
            </a:r>
            <a:r>
              <a:rPr lang="en-US" dirty="0">
                <a:latin typeface="Courier" pitchFamily="2" charset="0"/>
              </a:rPr>
              <a:t>g, d, b, e, h, a, c, f</a:t>
            </a:r>
            <a:endParaRPr lang="fa-IR" dirty="0">
              <a:solidFill>
                <a:schemeClr val="accent1"/>
              </a:solidFill>
              <a:latin typeface="Courier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dirty="0" err="1">
                <a:solidFill>
                  <a:schemeClr val="accent1"/>
                </a:solidFill>
                <a:latin typeface="Courier" pitchFamily="2" charset="0"/>
              </a:rPr>
              <a:t>postorder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(T)</a:t>
            </a:r>
            <a:r>
              <a:rPr lang="fa-IR" dirty="0">
                <a:solidFill>
                  <a:schemeClr val="accent1"/>
                </a:solidFill>
                <a:latin typeface="Courier" pitchFamily="2" charset="0"/>
              </a:rPr>
              <a:t>	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:	</a:t>
            </a:r>
            <a:r>
              <a:rPr lang="en-US" dirty="0">
                <a:latin typeface="Courier" pitchFamily="2" charset="0"/>
              </a:rPr>
              <a:t>g, d, h, e, b, f, c, a </a:t>
            </a:r>
          </a:p>
        </p:txBody>
      </p:sp>
    </p:spTree>
    <p:extLst>
      <p:ext uri="{BB962C8B-B14F-4D97-AF65-F5344CB8AC3E}">
        <p14:creationId xmlns:p14="http://schemas.microsoft.com/office/powerpoint/2010/main" val="540162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6F9613-92CE-B740-BD15-513DB2FE92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r="589"/>
          <a:stretch/>
        </p:blipFill>
        <p:spPr>
          <a:xfrm>
            <a:off x="3875689" y="1690688"/>
            <a:ext cx="4440621" cy="233416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D581466-2B59-874C-9748-5097EC42DBE9}"/>
              </a:ext>
            </a:extLst>
          </p:cNvPr>
          <p:cNvSpPr/>
          <p:nvPr/>
        </p:nvSpPr>
        <p:spPr>
          <a:xfrm>
            <a:off x="838198" y="4291675"/>
            <a:ext cx="10515600" cy="1299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preorder(T)</a:t>
            </a:r>
            <a:r>
              <a:rPr lang="fa-IR" dirty="0">
                <a:solidFill>
                  <a:schemeClr val="accent1"/>
                </a:solidFill>
                <a:latin typeface="Courier" pitchFamily="2" charset="0"/>
              </a:rPr>
              <a:t>	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:	</a:t>
            </a:r>
            <a:r>
              <a:rPr lang="en-US" dirty="0">
                <a:latin typeface="Courier" pitchFamily="2" charset="0"/>
              </a:rPr>
              <a:t>a, b, d, g, e, h, c, f</a:t>
            </a:r>
            <a:endParaRPr lang="fa-IR" dirty="0">
              <a:solidFill>
                <a:schemeClr val="accent1"/>
              </a:solidFill>
              <a:latin typeface="Courier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dirty="0" err="1">
                <a:solidFill>
                  <a:schemeClr val="accent1"/>
                </a:solidFill>
                <a:latin typeface="Courier" pitchFamily="2" charset="0"/>
              </a:rPr>
              <a:t>inorder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(T)</a:t>
            </a:r>
            <a:r>
              <a:rPr lang="fa-IR" dirty="0">
                <a:solidFill>
                  <a:schemeClr val="accent1"/>
                </a:solidFill>
                <a:latin typeface="Courier" pitchFamily="2" charset="0"/>
              </a:rPr>
              <a:t>	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:	</a:t>
            </a:r>
            <a:r>
              <a:rPr lang="en-US" dirty="0">
                <a:latin typeface="Courier" pitchFamily="2" charset="0"/>
              </a:rPr>
              <a:t>g, d, b, e, h, a, c, f</a:t>
            </a:r>
            <a:endParaRPr lang="fa-IR" dirty="0">
              <a:solidFill>
                <a:schemeClr val="accent1"/>
              </a:solidFill>
              <a:latin typeface="Courier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dirty="0" err="1">
                <a:solidFill>
                  <a:schemeClr val="accent1"/>
                </a:solidFill>
                <a:latin typeface="Courier" pitchFamily="2" charset="0"/>
              </a:rPr>
              <a:t>postorder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(T)</a:t>
            </a:r>
            <a:r>
              <a:rPr lang="fa-IR" dirty="0">
                <a:solidFill>
                  <a:schemeClr val="accent1"/>
                </a:solidFill>
                <a:latin typeface="Courier" pitchFamily="2" charset="0"/>
              </a:rPr>
              <a:t>	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:	</a:t>
            </a:r>
            <a:r>
              <a:rPr lang="en-US" dirty="0">
                <a:latin typeface="Courier" pitchFamily="2" charset="0"/>
              </a:rPr>
              <a:t>g, d, h, e, b, f, c, a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6AC89-9BA8-9C43-8907-C81A2B375B6C}"/>
              </a:ext>
            </a:extLst>
          </p:cNvPr>
          <p:cNvSpPr txBox="1"/>
          <p:nvPr/>
        </p:nvSpPr>
        <p:spPr>
          <a:xfrm>
            <a:off x="3744232" y="658575"/>
            <a:ext cx="470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دقت کنید که ترتیب دیدن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برگ‌ها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در هر سه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پیمایش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یکسان است!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726846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مسئله: رسم درخت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واحد به کمک لیست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برايی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ایجاد (ساختن) یک درخت </a:t>
            </a:r>
            <a:r>
              <a:rPr lang="fa-IR" sz="2400" b="1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منحصر به فرد به کمک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قواعد زیر استفاده کرد:</a:t>
            </a: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الف) در حالت کلی برای رسیدن به درخت </a:t>
            </a:r>
            <a:r>
              <a:rPr lang="fa-IR" sz="2000" b="1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منحصر به فرد، داشتن یکی از جفت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پیمایش‌های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زیر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الزامی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است: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2599797-A292-FC4B-A080-2F931F24A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992132"/>
              </p:ext>
            </p:extLst>
          </p:nvPr>
        </p:nvGraphicFramePr>
        <p:xfrm>
          <a:off x="2032000" y="3079115"/>
          <a:ext cx="8128000" cy="3413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71531">
                  <a:extLst>
                    <a:ext uri="{9D8B030D-6E8A-4147-A177-3AD203B41FA5}">
                      <a16:colId xmlns:a16="http://schemas.microsoft.com/office/drawing/2014/main" val="1664837253"/>
                    </a:ext>
                  </a:extLst>
                </a:gridCol>
                <a:gridCol w="5556469">
                  <a:extLst>
                    <a:ext uri="{9D8B030D-6E8A-4147-A177-3AD203B41FA5}">
                      <a16:colId xmlns:a16="http://schemas.microsoft.com/office/drawing/2014/main" val="1978471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a-IR" sz="2000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جفت </a:t>
                      </a:r>
                      <a:r>
                        <a:rPr lang="fa-IR" sz="2000" dirty="0" err="1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پیمایش</a:t>
                      </a:r>
                      <a:endParaRPr lang="en-US" sz="2000" dirty="0">
                        <a:latin typeface="IRMitra" panose="02000506000000020002" pitchFamily="2" charset="-78"/>
                        <a:cs typeface="IRMitra" panose="02000506000000020002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>
                        <a:lnSpc>
                          <a:spcPct val="150000"/>
                        </a:lnSpc>
                      </a:pPr>
                      <a:r>
                        <a:rPr lang="fa-IR" sz="2000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توضیحات</a:t>
                      </a:r>
                      <a:endParaRPr lang="en-US" sz="2000" dirty="0">
                        <a:latin typeface="IRMitra" panose="02000506000000020002" pitchFamily="2" charset="-78"/>
                        <a:cs typeface="IRMitra" panose="02000506000000020002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602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Pre Order</a:t>
                      </a:r>
                    </a:p>
                    <a:p>
                      <a:pPr marL="0" algn="ctr" defTabSz="914400" rtl="1" eaLnBrk="1" latinLnBrk="0" hangingPunct="1"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In 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(</a:t>
                      </a:r>
                      <a:r>
                        <a:rPr lang="en-US" sz="2000" dirty="0" err="1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V:node</a:t>
                      </a:r>
                      <a:r>
                        <a:rPr lang="en-US" sz="2000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, Left Child, Right Child)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(Left Child, </a:t>
                      </a:r>
                      <a:r>
                        <a:rPr lang="en-US" sz="2000" dirty="0" err="1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V:node</a:t>
                      </a:r>
                      <a:r>
                        <a:rPr lang="en-US" sz="2000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, Right Child)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349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Post Order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In 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(Left Child, Right Child, </a:t>
                      </a:r>
                      <a:r>
                        <a:rPr lang="en-US" sz="2000" dirty="0" err="1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V:node</a:t>
                      </a:r>
                      <a:r>
                        <a:rPr lang="en-US" sz="2000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)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(Left Child, </a:t>
                      </a:r>
                      <a:r>
                        <a:rPr lang="en-US" sz="2000" dirty="0" err="1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V:node</a:t>
                      </a:r>
                      <a:r>
                        <a:rPr lang="en-US" sz="2000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, Right Child)</a:t>
                      </a:r>
                      <a:endParaRPr lang="fa-IR" sz="2000" dirty="0">
                        <a:latin typeface="IRMitra" panose="02000506000000020002" pitchFamily="2" charset="-78"/>
                        <a:cs typeface="IRMitra" panose="02000506000000020002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24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BFS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In 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(Level Order)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(Left Child, </a:t>
                      </a:r>
                      <a:r>
                        <a:rPr lang="en-US" sz="2000" dirty="0" err="1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V:node</a:t>
                      </a:r>
                      <a:r>
                        <a:rPr lang="en-US" sz="2000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, Right Child)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779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3585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مسئله: رسم درخت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واحد به کمک لیست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برايی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ایجاد (ساختن) یک درخت </a:t>
            </a:r>
            <a:r>
              <a:rPr lang="fa-IR" sz="2400" b="1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منحصر به فرد به کمک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قواعد زیر استفاده کرد:</a:t>
            </a:r>
          </a:p>
          <a:p>
            <a:pPr marL="0" indent="0" algn="r" rtl="1">
              <a:lnSpc>
                <a:spcPct val="100000"/>
              </a:lnSpc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) در هر کدام از جفت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پیمایش‌ها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؛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اول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ریشه‌ها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را مشخص کرده و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دوم (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In Order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)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وضعیت چپ و راست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بودن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فرزندان را تعیین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ج) برای ساختن درخت در هر یک از جفت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پیمایش‌ها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به‌وسیله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اول از سمتی که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وجود دارد حرکت کرده و وضعیت چپ یا راست بودن برای هر گره را از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دوم مشخص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می‌کنیم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69771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A776B5-6D38-324C-8FF6-9C574703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r" rtl="1">
              <a:lnSpc>
                <a:spcPct val="10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رسم درخت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واحد به کمک لیست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761905-22A0-B148-9260-17FC3C075C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490"/>
          <a:stretch/>
        </p:blipFill>
        <p:spPr>
          <a:xfrm>
            <a:off x="838200" y="1825625"/>
            <a:ext cx="10515600" cy="281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256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A776B5-6D38-324C-8FF6-9C574703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r" rtl="1">
              <a:lnSpc>
                <a:spcPct val="10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رسم درخت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واحد به کمک لیست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DE61F4-9829-1445-BD22-A5E2353C7B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273"/>
          <a:stretch/>
        </p:blipFill>
        <p:spPr>
          <a:xfrm>
            <a:off x="838200" y="1825626"/>
            <a:ext cx="10515602" cy="283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962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A776B5-6D38-324C-8FF6-9C574703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r" rtl="1">
              <a:lnSpc>
                <a:spcPct val="10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رسم درخت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واحد به کمک لیست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F24AE1-33FB-0D4B-8368-BBB83AB986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054"/>
          <a:stretch/>
        </p:blipFill>
        <p:spPr>
          <a:xfrm>
            <a:off x="838198" y="1825626"/>
            <a:ext cx="10515602" cy="284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57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اصطلاحات و تعاریف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>
              <a:lnSpc>
                <a:spcPct val="100000"/>
              </a:lnSpc>
            </a:pP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عمق گره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: طول مسیر از ریشه تا آن گره.</a:t>
            </a: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ارتفاع درخت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: حداکثر عمق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 درخت.</a:t>
            </a: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اجداد یک گره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: پدر، پدر بزرگ،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پدرِ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پدر بزرگ و ... </a:t>
            </a:r>
          </a:p>
          <a:p>
            <a:pPr algn="r" rtl="1">
              <a:lnSpc>
                <a:spcPct val="100000"/>
              </a:lnSpc>
            </a:pP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نسل‌های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یک گره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: فرزند،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فرزندِ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فرزند و ...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64BFCF-D432-D344-B4C4-2A4E5317C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09" t="7305" r="3762" b="5441"/>
          <a:stretch/>
        </p:blipFill>
        <p:spPr>
          <a:xfrm>
            <a:off x="838200" y="2867642"/>
            <a:ext cx="4007069" cy="330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5565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A776B5-6D38-324C-8FF6-9C574703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r" rtl="1">
              <a:lnSpc>
                <a:spcPct val="10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رسم درخت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واحد به کمک لیست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56AB22-9488-E74D-A4DD-62A885037B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182"/>
          <a:stretch/>
        </p:blipFill>
        <p:spPr>
          <a:xfrm>
            <a:off x="838200" y="1825625"/>
            <a:ext cx="10515602" cy="288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480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A776B5-6D38-324C-8FF6-9C574703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r" rtl="1">
              <a:lnSpc>
                <a:spcPct val="10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رسم درخت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واحد به کمک لیست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F5446D-7AF6-0049-A69B-DD364CE446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55"/>
          <a:stretch/>
        </p:blipFill>
        <p:spPr>
          <a:xfrm>
            <a:off x="838198" y="1825625"/>
            <a:ext cx="10515602" cy="371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6651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A776B5-6D38-324C-8FF6-9C574703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r" rtl="1">
              <a:lnSpc>
                <a:spcPct val="10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رسم درخت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واحد به کمک لیست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B285E4-8DF5-3143-8355-014127F93B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736"/>
          <a:stretch/>
        </p:blipFill>
        <p:spPr>
          <a:xfrm>
            <a:off x="838198" y="1825625"/>
            <a:ext cx="10515602" cy="372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353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A776B5-6D38-324C-8FF6-9C574703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r" rtl="1">
              <a:lnSpc>
                <a:spcPct val="10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رسم درخت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واحد به کمک لیست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0731FE-7902-0747-BC1A-27AF025EC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459"/>
          <a:stretch/>
        </p:blipFill>
        <p:spPr>
          <a:xfrm>
            <a:off x="838200" y="1825625"/>
            <a:ext cx="10515602" cy="330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204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A776B5-6D38-324C-8FF6-9C574703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r" rtl="1">
              <a:lnSpc>
                <a:spcPct val="100000"/>
              </a:lnSpc>
              <a:buNone/>
            </a:pPr>
            <a:endParaRPr lang="fa-IR" sz="24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رسم درخت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واحد به کمک لیست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765BFB-8DBE-8D42-89A0-4306B6166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337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609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A776B5-6D38-324C-8FF6-9C574703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 algn="r" rtl="1">
              <a:lnSpc>
                <a:spcPct val="100000"/>
              </a:lnSpc>
              <a:buNone/>
            </a:pPr>
            <a:endParaRPr lang="fa-IR" sz="24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endParaRPr lang="fa-IR" sz="24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endParaRPr lang="fa-IR" sz="24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endParaRPr lang="fa-IR" sz="24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endParaRPr lang="fa-IR" sz="24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endParaRPr lang="fa-IR" sz="24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endParaRPr lang="fa-IR" sz="24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endParaRPr lang="fa-IR" sz="24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sz="2400" dirty="0">
                <a:latin typeface="IRRoya" panose="02000503000000020002" pitchFamily="2" charset="-78"/>
                <a:cs typeface="IRRoya" panose="02000503000000020002" pitchFamily="2" charset="-78"/>
              </a:rPr>
              <a:t>بنابراین با داشتن </a:t>
            </a:r>
            <a:r>
              <a:rPr lang="fa-IR" sz="2400" dirty="0" err="1">
                <a:latin typeface="IRRoya" panose="02000503000000020002" pitchFamily="2" charset="-78"/>
                <a:cs typeface="IRRoya" panose="02000503000000020002" pitchFamily="2" charset="-78"/>
              </a:rPr>
              <a:t>پیمایش</a:t>
            </a:r>
            <a:r>
              <a:rPr lang="fa-IR" sz="24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400" dirty="0" err="1">
                <a:latin typeface="IRRoya" panose="02000503000000020002" pitchFamily="2" charset="-78"/>
                <a:cs typeface="IRRoya" panose="02000503000000020002" pitchFamily="2" charset="-78"/>
              </a:rPr>
              <a:t>Inorder</a:t>
            </a:r>
            <a:r>
              <a:rPr lang="fa-IR" sz="2400" dirty="0">
                <a:latin typeface="IRRoya" panose="02000503000000020002" pitchFamily="2" charset="-78"/>
                <a:cs typeface="IRRoya" panose="02000503000000020002" pitchFamily="2" charset="-78"/>
              </a:rPr>
              <a:t> و حداقل یکی از </a:t>
            </a:r>
            <a:r>
              <a:rPr lang="fa-IR" sz="2400" dirty="0" err="1">
                <a:latin typeface="IRRoya" panose="02000503000000020002" pitchFamily="2" charset="-78"/>
                <a:cs typeface="IRRoya" panose="02000503000000020002" pitchFamily="2" charset="-78"/>
              </a:rPr>
              <a:t>پیمایش</a:t>
            </a:r>
            <a:r>
              <a:rPr lang="fa-IR" sz="2400" dirty="0">
                <a:latin typeface="IRRoya" panose="02000503000000020002" pitchFamily="2" charset="-78"/>
                <a:cs typeface="IRRoya" panose="02000503000000020002" pitchFamily="2" charset="-78"/>
              </a:rPr>
              <a:t> های دیگر درخت </a:t>
            </a:r>
            <a:r>
              <a:rPr lang="fa-IR" sz="2400" dirty="0" err="1">
                <a:latin typeface="IRRoya" panose="02000503000000020002" pitchFamily="2" charset="-78"/>
                <a:cs typeface="IRRoya" panose="02000503000000020002" pitchFamily="2" charset="-78"/>
              </a:rPr>
              <a:t>دودویی</a:t>
            </a:r>
            <a:r>
              <a:rPr lang="fa-IR" sz="2400" dirty="0">
                <a:latin typeface="IRRoya" panose="02000503000000020002" pitchFamily="2" charset="-78"/>
                <a:cs typeface="IRRoya" panose="02000503000000020002" pitchFamily="2" charset="-78"/>
              </a:rPr>
              <a:t> قابل ترسیم است.</a:t>
            </a: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sz="2400" dirty="0">
                <a:latin typeface="IRRoya" panose="02000503000000020002" pitchFamily="2" charset="-78"/>
                <a:cs typeface="IRRoya" panose="02000503000000020002" pitchFamily="2" charset="-78"/>
              </a:rPr>
              <a:t>اما با داشتن </a:t>
            </a:r>
            <a:r>
              <a:rPr lang="fa-IR" sz="2400" dirty="0" err="1">
                <a:latin typeface="IRRoya" panose="02000503000000020002" pitchFamily="2" charset="-78"/>
                <a:cs typeface="IRRoya" panose="02000503000000020002" pitchFamily="2" charset="-78"/>
              </a:rPr>
              <a:t>پیمایش</a:t>
            </a:r>
            <a:r>
              <a:rPr lang="fa-IR" sz="24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400" dirty="0">
                <a:latin typeface="IRRoya" panose="02000503000000020002" pitchFamily="2" charset="-78"/>
                <a:cs typeface="IRRoya" panose="02000503000000020002" pitchFamily="2" charset="-78"/>
              </a:rPr>
              <a:t>Preorder</a:t>
            </a:r>
            <a:r>
              <a:rPr lang="fa-IR" sz="2400" dirty="0">
                <a:latin typeface="IRRoya" panose="02000503000000020002" pitchFamily="2" charset="-78"/>
                <a:cs typeface="IRRoya" panose="02000503000000020002" pitchFamily="2" charset="-78"/>
              </a:rPr>
              <a:t> و </a:t>
            </a:r>
            <a:r>
              <a:rPr lang="en-US" sz="2400" dirty="0" err="1">
                <a:latin typeface="IRRoya" panose="02000503000000020002" pitchFamily="2" charset="-78"/>
                <a:cs typeface="IRRoya" panose="02000503000000020002" pitchFamily="2" charset="-78"/>
              </a:rPr>
              <a:t>Postorder</a:t>
            </a:r>
            <a:r>
              <a:rPr lang="fa-IR" sz="2400" dirty="0">
                <a:latin typeface="IRRoya" panose="02000503000000020002" pitchFamily="2" charset="-78"/>
                <a:cs typeface="IRRoya" panose="02000503000000020002" pitchFamily="2" charset="-78"/>
              </a:rPr>
              <a:t> درخت </a:t>
            </a:r>
            <a:r>
              <a:rPr lang="fa-IR" sz="2400" dirty="0" err="1">
                <a:latin typeface="IRRoya" panose="02000503000000020002" pitchFamily="2" charset="-78"/>
                <a:cs typeface="IRRoya" panose="02000503000000020002" pitchFamily="2" charset="-78"/>
              </a:rPr>
              <a:t>دودویی</a:t>
            </a:r>
            <a:r>
              <a:rPr lang="fa-IR" sz="2400" dirty="0">
                <a:latin typeface="IRRoya" panose="02000503000000020002" pitchFamily="2" charset="-78"/>
                <a:cs typeface="IRRoya" panose="02000503000000020002" pitchFamily="2" charset="-78"/>
              </a:rPr>
              <a:t> به صورت یکتا قابل ترسیم نیست؛ چرا؟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رسم درخت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واحد به کمک لیست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765BFB-8DBE-8D42-89A0-4306B6166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337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694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A776B5-6D38-324C-8FF6-9C574703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همانطور که میبینید،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پیمایش‌های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گفته شده برای دو درخت زیر با هم یکسان است؛ در واقع گره چپ یا راست بودن، در این جا تاثیری در ترتیب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ایجاد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نمی‌کند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en-US" sz="4000" dirty="0" err="1">
                <a:latin typeface="Century" panose="02040604050505020304" pitchFamily="18" charset="0"/>
                <a:cs typeface="IRTitr" panose="02000506000000020002" pitchFamily="2" charset="-78"/>
              </a:rPr>
              <a:t>PreOrder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و </a:t>
            </a:r>
            <a:r>
              <a:rPr lang="en-US" sz="4000" dirty="0" err="1">
                <a:latin typeface="Century" panose="02040604050505020304" pitchFamily="18" charset="0"/>
                <a:cs typeface="IRTitr" panose="02000506000000020002" pitchFamily="2" charset="-78"/>
              </a:rPr>
              <a:t>PostOrder</a:t>
            </a:r>
            <a:endParaRPr lang="en-US" sz="4000" dirty="0">
              <a:latin typeface="Century" panose="02040604050505020304" pitchFamily="18" charset="0"/>
              <a:cs typeface="IRTitr" panose="02000506000000020002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B92971-1D6C-CB47-A35A-043B7054F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758" y="2820988"/>
            <a:ext cx="3998588" cy="23606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5773C62-6066-6748-B19A-1F57CFB8D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655" y="2820988"/>
            <a:ext cx="3998588" cy="23606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7024B3-6F69-7E44-AE63-B74D1FCAC669}"/>
              </a:ext>
            </a:extLst>
          </p:cNvPr>
          <p:cNvSpPr/>
          <p:nvPr/>
        </p:nvSpPr>
        <p:spPr>
          <a:xfrm rot="2691500">
            <a:off x="3854022" y="4106996"/>
            <a:ext cx="416333" cy="9205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BE9DBF-33AF-8C47-A884-7FC1203091D8}"/>
              </a:ext>
            </a:extLst>
          </p:cNvPr>
          <p:cNvSpPr/>
          <p:nvPr/>
        </p:nvSpPr>
        <p:spPr>
          <a:xfrm rot="18929273">
            <a:off x="9835384" y="4089104"/>
            <a:ext cx="416333" cy="9426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A9133D-1F48-E84C-AC2E-790B85B82DB6}"/>
              </a:ext>
            </a:extLst>
          </p:cNvPr>
          <p:cNvSpPr txBox="1"/>
          <p:nvPr/>
        </p:nvSpPr>
        <p:spPr>
          <a:xfrm>
            <a:off x="3941403" y="5242623"/>
            <a:ext cx="4309193" cy="873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entury" panose="02040604050505020304" pitchFamily="18" charset="0"/>
              </a:rPr>
              <a:t>Pre Order	:	A B D E C F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entury" panose="02040604050505020304" pitchFamily="18" charset="0"/>
              </a:rPr>
              <a:t>Post Order	:	D E B F C A </a:t>
            </a:r>
          </a:p>
        </p:txBody>
      </p:sp>
    </p:spTree>
    <p:extLst>
      <p:ext uri="{BB962C8B-B14F-4D97-AF65-F5344CB8AC3E}">
        <p14:creationId xmlns:p14="http://schemas.microsoft.com/office/powerpoint/2010/main" val="13950098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7A776B5-6D38-324C-8FF6-9C57470333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 algn="just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از سمت چپ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پیمایش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en-US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PreOrder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شروع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می‌کنیم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، هر ترتیب دوتایی کنار‌ هم از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گره‌ها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را در نظر میگیریم و در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پیمایش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en-US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PostOrder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بررسی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می‌کنیم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، اگر آن را به طور معکوس مشاهده کردیم، آنگاه گره سمت چپ در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پیمایش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en-US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PreOrder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تک فرزندی است. </a:t>
                </a:r>
              </a:p>
              <a:p>
                <a:pPr marL="0" indent="0" algn="just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در ادامه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می‌توانیم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تعداد برگ ها و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گره‌های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دو فرزندی را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بیابیم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:</a:t>
                </a:r>
              </a:p>
              <a:p>
                <a:pPr marL="0" indent="0" algn="just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a-IR" sz="240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a-IR" sz="240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/>
                            <m:e>
                              <m:sSub>
                                <m:sSubPr>
                                  <m:ctrlPr>
                                    <a:rPr lang="fa-IR" sz="240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+1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a-IR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just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sz="2400" u="sng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از آنجا که ترتیب ملاقات برگ ها در دو </a:t>
                </a:r>
                <a:r>
                  <a:rPr lang="fa-IR" sz="2400" u="sng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پیمایش</a:t>
                </a:r>
                <a:r>
                  <a:rPr lang="fa-IR" sz="2400" u="sng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یکسان است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، لذا به راحتی مشخص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می‌شوند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؛ این یعنی گره های دو فرزندی،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تک‌فرزندی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و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برگ‌ها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در یک درخت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دودویی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 داشتن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پیمایش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en-US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PreOder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و </a:t>
                </a:r>
                <a:r>
                  <a:rPr lang="en-US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PostOrder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قابل تشخیص هستند.</a:t>
                </a:r>
                <a:endParaRPr lang="en-US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7A776B5-6D38-324C-8FF6-9C57470333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568" t="-25291" r="-724" b="-54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sz="4000" dirty="0" err="1">
                <a:latin typeface="Century" panose="02040604050505020304" pitchFamily="18" charset="0"/>
                <a:cs typeface="IRTitr" panose="02000506000000020002" pitchFamily="2" charset="-78"/>
              </a:rPr>
              <a:t>بدست‌آوردن</a:t>
            </a:r>
            <a:r>
              <a:rPr lang="fa-IR" sz="4000" dirty="0">
                <a:latin typeface="Century" panose="02040604050505020304" pitchFamily="18" charset="0"/>
                <a:cs typeface="IRTitr" panose="02000506000000020002" pitchFamily="2" charset="-78"/>
              </a:rPr>
              <a:t> </a:t>
            </a:r>
            <a:r>
              <a:rPr lang="fa-IR" sz="4000" dirty="0" err="1">
                <a:latin typeface="Century" panose="02040604050505020304" pitchFamily="18" charset="0"/>
                <a:cs typeface="IRTitr" panose="02000506000000020002" pitchFamily="2" charset="-78"/>
              </a:rPr>
              <a:t>گره‌های</a:t>
            </a:r>
            <a:r>
              <a:rPr lang="fa-IR" sz="4000" dirty="0">
                <a:latin typeface="Century" panose="02040604050505020304" pitchFamily="18" charset="0"/>
                <a:cs typeface="IRTitr" panose="02000506000000020002" pitchFamily="2" charset="-78"/>
              </a:rPr>
              <a:t> </a:t>
            </a:r>
            <a:r>
              <a:rPr lang="fa-IR" sz="4000" dirty="0" err="1">
                <a:latin typeface="Century" panose="02040604050505020304" pitchFamily="18" charset="0"/>
                <a:cs typeface="IRTitr" panose="02000506000000020002" pitchFamily="2" charset="-78"/>
              </a:rPr>
              <a:t>تک‌فرزندی</a:t>
            </a:r>
            <a:endParaRPr lang="en-US" sz="4000" dirty="0">
              <a:latin typeface="Century" panose="02040604050505020304" pitchFamily="18" charset="0"/>
              <a:cs typeface="IRTitr" panose="02000506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559404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7A776B5-6D38-324C-8FF6-9C57470333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 algn="just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از سمت چپ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پیمایش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en-US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PreOrder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شروع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می‌کنیم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، هر ترتیب دوتایی کنار‌ هم از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گره‌ها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را در نظر میگیریم و در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پیمایش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en-US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PostOrder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بررسی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می‌کنیم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، اگر آن را به طور معکوس مشاهده کردیم، آنگاه گره سمت چپ در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پیمایش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en-US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PreOrder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تک فرزندی است. </a:t>
                </a:r>
              </a:p>
              <a:p>
                <a:pPr marL="0" indent="0" algn="just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در ادامه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می‌توانیم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تعداد برگ ها و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گره‌های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دو فرزندی را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بیابیم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:</a:t>
                </a:r>
              </a:p>
              <a:p>
                <a:pPr marL="0" indent="0" algn="just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a-IR" sz="240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a-IR" sz="240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/>
                            <m:e>
                              <m:sSub>
                                <m:sSubPr>
                                  <m:ctrlPr>
                                    <a:rPr lang="fa-IR" sz="240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+1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a-IR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just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sz="2400" u="sng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از آنجا که ترتیب ملاقات برگ ها در دو </a:t>
                </a:r>
                <a:r>
                  <a:rPr lang="fa-IR" sz="2400" u="sng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پیمایش</a:t>
                </a:r>
                <a:r>
                  <a:rPr lang="fa-IR" sz="2400" u="sng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یکسان است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، لذا به راحتی مشخص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می‌شوند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؛ این یعنی گره های دو فرزندی،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تک‌فرزندی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و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برگ‌ها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در یک درخت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دودویی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 داشتن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پیمایش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en-US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PreOder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و </a:t>
                </a:r>
                <a:r>
                  <a:rPr lang="en-US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PostOrder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قابل تشخیص هستند.</a:t>
                </a:r>
                <a:endParaRPr lang="en-US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7A776B5-6D38-324C-8FF6-9C57470333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568" t="-25291" r="-724" b="-54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sz="4000" dirty="0" err="1">
                <a:latin typeface="Century" panose="02040604050505020304" pitchFamily="18" charset="0"/>
                <a:cs typeface="IRTitr" panose="02000506000000020002" pitchFamily="2" charset="-78"/>
              </a:rPr>
              <a:t>بدست‌آوردن</a:t>
            </a:r>
            <a:r>
              <a:rPr lang="fa-IR" sz="4000" dirty="0">
                <a:latin typeface="Century" panose="02040604050505020304" pitchFamily="18" charset="0"/>
                <a:cs typeface="IRTitr" panose="02000506000000020002" pitchFamily="2" charset="-78"/>
              </a:rPr>
              <a:t> </a:t>
            </a:r>
            <a:r>
              <a:rPr lang="fa-IR" sz="4000" dirty="0" err="1">
                <a:latin typeface="Century" panose="02040604050505020304" pitchFamily="18" charset="0"/>
                <a:cs typeface="IRTitr" panose="02000506000000020002" pitchFamily="2" charset="-78"/>
              </a:rPr>
              <a:t>گره‌های</a:t>
            </a:r>
            <a:r>
              <a:rPr lang="fa-IR" sz="4000" dirty="0">
                <a:latin typeface="Century" panose="02040604050505020304" pitchFamily="18" charset="0"/>
                <a:cs typeface="IRTitr" panose="02000506000000020002" pitchFamily="2" charset="-78"/>
              </a:rPr>
              <a:t> </a:t>
            </a:r>
            <a:r>
              <a:rPr lang="fa-IR" sz="4000" dirty="0" err="1">
                <a:latin typeface="Century" panose="02040604050505020304" pitchFamily="18" charset="0"/>
                <a:cs typeface="IRTitr" panose="02000506000000020002" pitchFamily="2" charset="-78"/>
              </a:rPr>
              <a:t>تک‌فرزندی</a:t>
            </a:r>
            <a:endParaRPr lang="en-US" sz="4000" dirty="0">
              <a:latin typeface="Century" panose="02040604050505020304" pitchFamily="18" charset="0"/>
              <a:cs typeface="IRTitr" panose="02000506000000020002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42E81-C98A-9947-88F6-7C623E019A61}"/>
              </a:ext>
            </a:extLst>
          </p:cNvPr>
          <p:cNvSpPr txBox="1"/>
          <p:nvPr/>
        </p:nvSpPr>
        <p:spPr>
          <a:xfrm>
            <a:off x="2772013" y="3030098"/>
            <a:ext cx="6647974" cy="19423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>
                <a:latin typeface="Century" panose="02040604050505020304" pitchFamily="18" charset="0"/>
              </a:rPr>
              <a:t>	Pre Order	:	A    B    D    E    C    F	</a:t>
            </a:r>
          </a:p>
          <a:p>
            <a:pPr>
              <a:lnSpc>
                <a:spcPct val="300000"/>
              </a:lnSpc>
            </a:pPr>
            <a:r>
              <a:rPr lang="en-US" dirty="0">
                <a:latin typeface="Century" panose="02040604050505020304" pitchFamily="18" charset="0"/>
              </a:rPr>
              <a:t>	Post Order	:	D    E    B    F    C    A	</a:t>
            </a:r>
          </a:p>
          <a:p>
            <a:pPr>
              <a:lnSpc>
                <a:spcPct val="300000"/>
              </a:lnSpc>
            </a:pPr>
            <a:endParaRPr lang="en-US" sz="400" dirty="0">
              <a:latin typeface="Century" panose="02040604050505020304" pitchFamily="18" charset="0"/>
            </a:endParaRPr>
          </a:p>
        </p:txBody>
      </p:sp>
      <p:sp>
        <p:nvSpPr>
          <p:cNvPr id="3" name="Left Bracket 2">
            <a:extLst>
              <a:ext uri="{FF2B5EF4-FFF2-40B4-BE49-F238E27FC236}">
                <a16:creationId xmlns:a16="http://schemas.microsoft.com/office/drawing/2014/main" id="{3CD5EBD5-68B0-2B40-ADAE-5F59F1FC70CD}"/>
              </a:ext>
            </a:extLst>
          </p:cNvPr>
          <p:cNvSpPr/>
          <p:nvPr/>
        </p:nvSpPr>
        <p:spPr>
          <a:xfrm rot="16200000">
            <a:off x="7106938" y="3666903"/>
            <a:ext cx="238590" cy="430189"/>
          </a:xfrm>
          <a:prstGeom prst="leftBracket">
            <a:avLst>
              <a:gd name="adj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4ADC4BB6-B758-864B-9B10-FE4AD4AC2A43}"/>
              </a:ext>
            </a:extLst>
          </p:cNvPr>
          <p:cNvSpPr/>
          <p:nvPr/>
        </p:nvSpPr>
        <p:spPr>
          <a:xfrm rot="16200000">
            <a:off x="7954748" y="3666901"/>
            <a:ext cx="238590" cy="430189"/>
          </a:xfrm>
          <a:prstGeom prst="leftBracket">
            <a:avLst>
              <a:gd name="adj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200440B1-395D-FE42-9325-5D2B785D915A}"/>
              </a:ext>
            </a:extLst>
          </p:cNvPr>
          <p:cNvSpPr/>
          <p:nvPr/>
        </p:nvSpPr>
        <p:spPr>
          <a:xfrm rot="5400000">
            <a:off x="8353367" y="3153452"/>
            <a:ext cx="238590" cy="430189"/>
          </a:xfrm>
          <a:prstGeom prst="leftBracket">
            <a:avLst>
              <a:gd name="adj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638FEB97-59D8-8043-8DEA-7227AE7D25B2}"/>
              </a:ext>
            </a:extLst>
          </p:cNvPr>
          <p:cNvSpPr/>
          <p:nvPr/>
        </p:nvSpPr>
        <p:spPr>
          <a:xfrm rot="5400000">
            <a:off x="7537127" y="3171587"/>
            <a:ext cx="238590" cy="430189"/>
          </a:xfrm>
          <a:prstGeom prst="leftBracket">
            <a:avLst>
              <a:gd name="adj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ket 9">
            <a:extLst>
              <a:ext uri="{FF2B5EF4-FFF2-40B4-BE49-F238E27FC236}">
                <a16:creationId xmlns:a16="http://schemas.microsoft.com/office/drawing/2014/main" id="{ED656001-7020-B64D-A7CC-07C27F770764}"/>
              </a:ext>
            </a:extLst>
          </p:cNvPr>
          <p:cNvSpPr/>
          <p:nvPr/>
        </p:nvSpPr>
        <p:spPr>
          <a:xfrm rot="5400000">
            <a:off x="6689317" y="3153452"/>
            <a:ext cx="238590" cy="430189"/>
          </a:xfrm>
          <a:prstGeom prst="leftBracket">
            <a:avLst>
              <a:gd name="adj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8011C7-56F6-914F-8BC5-C11C9D4E9CB5}"/>
              </a:ext>
            </a:extLst>
          </p:cNvPr>
          <p:cNvSpPr/>
          <p:nvPr/>
        </p:nvSpPr>
        <p:spPr>
          <a:xfrm>
            <a:off x="7656422" y="4246176"/>
            <a:ext cx="730833" cy="35735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9178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A776B5-6D38-324C-8FF6-9C574703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درخت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ما </a:t>
            </a:r>
            <a:r>
              <a:rPr lang="fa-IR" sz="2400" b="1" dirty="0">
                <a:latin typeface="IRMitra" panose="02000506000000020002" pitchFamily="2" charset="-78"/>
                <a:cs typeface="IRMitra" panose="02000506000000020002" pitchFamily="2" charset="-78"/>
              </a:rPr>
              <a:t>کامل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یا </a:t>
            </a:r>
            <a:r>
              <a:rPr lang="fa-IR" b="1" dirty="0">
                <a:latin typeface="IRMitra" panose="02000506000000020002" pitchFamily="2" charset="-78"/>
                <a:cs typeface="IRMitra" panose="02000506000000020002" pitchFamily="2" charset="-78"/>
              </a:rPr>
              <a:t>پر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باشد، از آنجا که شکل مربوط به درخت مشخص است، تنها با یک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دلخواه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درخت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دست‌یافت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a-IR" sz="2400" b="1" dirty="0">
                <a:latin typeface="IRMitra" panose="02000506000000020002" pitchFamily="2" charset="-78"/>
                <a:cs typeface="IRMitra" panose="02000506000000020002" pitchFamily="2" charset="-78"/>
              </a:rPr>
              <a:t>مثال.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صورتی که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میان‌وندی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یک درخت کامل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به‌صورت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زیر باشد،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پیشوندی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آن کدام است؟</a:t>
            </a:r>
          </a:p>
          <a:p>
            <a:pPr marL="514350" indent="-51435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bacfed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514350" indent="-51435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dbafec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514350" indent="-51435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dbacef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514350" indent="-51435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bacefd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رسم درخت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واحد به کمک لیست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01CC2E-2102-8D41-B706-0597B3859685}"/>
              </a:ext>
            </a:extLst>
          </p:cNvPr>
          <p:cNvSpPr txBox="1"/>
          <p:nvPr/>
        </p:nvSpPr>
        <p:spPr>
          <a:xfrm>
            <a:off x="838200" y="3244334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entury" panose="02040604050505020304" pitchFamily="18" charset="0"/>
              </a:rPr>
              <a:t>Inorder</a:t>
            </a:r>
            <a:r>
              <a:rPr lang="en-US" dirty="0">
                <a:latin typeface="Century" panose="02040604050505020304" pitchFamily="18" charset="0"/>
              </a:rPr>
              <a:t>: </a:t>
            </a:r>
            <a:r>
              <a:rPr lang="en-US" dirty="0" err="1">
                <a:latin typeface="Century" panose="02040604050505020304" pitchFamily="18" charset="0"/>
              </a:rPr>
              <a:t>abcdfe</a:t>
            </a:r>
            <a:endParaRPr lang="en-US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034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نمایش درخت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با توجه به خلوت بودن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گراف‌های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درخت، عموما از لیست مجاورت برای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پیاده‌سازی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درختان استفاده ‌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 استفاده 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ماتریس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مجاورت پیشنهاد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نمی‌شود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098" name="Picture 2" descr="27.9. General Tree Implementations — OpenDSA Data Structures and Algorithms  Modules Collection">
            <a:extLst>
              <a:ext uri="{FF2B5EF4-FFF2-40B4-BE49-F238E27FC236}">
                <a16:creationId xmlns:a16="http://schemas.microsoft.com/office/drawing/2014/main" id="{14C29544-966D-F846-A715-FF0689467E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13"/>
          <a:stretch/>
        </p:blipFill>
        <p:spPr bwMode="auto">
          <a:xfrm>
            <a:off x="2895599" y="3219984"/>
            <a:ext cx="6400801" cy="295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72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A776B5-6D38-324C-8FF6-9C574703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درخت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ما </a:t>
            </a:r>
            <a:r>
              <a:rPr lang="fa-IR" sz="2400" b="1" dirty="0">
                <a:latin typeface="IRMitra" panose="02000506000000020002" pitchFamily="2" charset="-78"/>
                <a:cs typeface="IRMitra" panose="02000506000000020002" pitchFamily="2" charset="-78"/>
              </a:rPr>
              <a:t>کامل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یا </a:t>
            </a:r>
            <a:r>
              <a:rPr lang="fa-IR" b="1" dirty="0">
                <a:latin typeface="IRMitra" panose="02000506000000020002" pitchFamily="2" charset="-78"/>
                <a:cs typeface="IRMitra" panose="02000506000000020002" pitchFamily="2" charset="-78"/>
              </a:rPr>
              <a:t>پر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باشد، از آنجا که شکل مربوط به درخت مشخص است، تنها با یک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دلخواه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درخت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دست‌یافت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a-IR" sz="2400" b="1" dirty="0">
                <a:latin typeface="IRMitra" panose="02000506000000020002" pitchFamily="2" charset="-78"/>
                <a:cs typeface="IRMitra" panose="02000506000000020002" pitchFamily="2" charset="-78"/>
              </a:rPr>
              <a:t>مثال.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صورتی که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میان‌وندی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یک درخت کامل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به‌صورت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زیر باشد،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پیشوندی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آن کدام است؟</a:t>
            </a:r>
          </a:p>
          <a:p>
            <a:pPr marL="514350" indent="-51435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bacfed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514350" indent="-51435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dbafec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514350" indent="-51435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dbacef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514350" indent="-51435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bacefd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889FBD-8675-5846-B032-EE8BB7D7B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733" y="3834318"/>
            <a:ext cx="6585231" cy="19368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رسم درخت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واحد به کمک لیست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01CC2E-2102-8D41-B706-0597B3859685}"/>
              </a:ext>
            </a:extLst>
          </p:cNvPr>
          <p:cNvSpPr txBox="1"/>
          <p:nvPr/>
        </p:nvSpPr>
        <p:spPr>
          <a:xfrm>
            <a:off x="838200" y="5807631"/>
            <a:ext cx="3825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entury" panose="02040604050505020304" pitchFamily="18" charset="0"/>
              </a:rPr>
              <a:t>Inorder</a:t>
            </a:r>
            <a:r>
              <a:rPr lang="en-US" dirty="0">
                <a:latin typeface="Century" panose="02040604050505020304" pitchFamily="18" charset="0"/>
              </a:rPr>
              <a:t>: a       b       </a:t>
            </a:r>
            <a:r>
              <a:rPr lang="en-US" dirty="0" err="1">
                <a:latin typeface="Century" panose="02040604050505020304" pitchFamily="18" charset="0"/>
              </a:rPr>
              <a:t>cdf</a:t>
            </a:r>
            <a:r>
              <a:rPr lang="en-US" dirty="0">
                <a:latin typeface="Century" panose="02040604050505020304" pitchFamily="18" charset="0"/>
              </a:rPr>
              <a:t>       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0CAF2A3-A470-CA44-AFEC-DE6CDFB57CA9}"/>
              </a:ext>
            </a:extLst>
          </p:cNvPr>
          <p:cNvCxnSpPr/>
          <p:nvPr/>
        </p:nvCxnSpPr>
        <p:spPr>
          <a:xfrm>
            <a:off x="3118944" y="4201018"/>
            <a:ext cx="0" cy="158969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5C6DC1-65B5-BC4C-B367-4D7FAAADB09C}"/>
              </a:ext>
            </a:extLst>
          </p:cNvPr>
          <p:cNvCxnSpPr/>
          <p:nvPr/>
        </p:nvCxnSpPr>
        <p:spPr>
          <a:xfrm>
            <a:off x="2451537" y="4201018"/>
            <a:ext cx="0" cy="158969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ED1EB8-A412-D343-84CA-5EC6A9BE8522}"/>
              </a:ext>
            </a:extLst>
          </p:cNvPr>
          <p:cNvCxnSpPr/>
          <p:nvPr/>
        </p:nvCxnSpPr>
        <p:spPr>
          <a:xfrm>
            <a:off x="1889233" y="4201018"/>
            <a:ext cx="0" cy="158969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BE5B1C-BCB3-6B47-806E-66CF07D0C28A}"/>
              </a:ext>
            </a:extLst>
          </p:cNvPr>
          <p:cNvCxnSpPr/>
          <p:nvPr/>
        </p:nvCxnSpPr>
        <p:spPr>
          <a:xfrm>
            <a:off x="3008585" y="4201018"/>
            <a:ext cx="0" cy="158969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CB779A-DA4F-C345-B3B8-62FBDEC18C5D}"/>
              </a:ext>
            </a:extLst>
          </p:cNvPr>
          <p:cNvCxnSpPr/>
          <p:nvPr/>
        </p:nvCxnSpPr>
        <p:spPr>
          <a:xfrm>
            <a:off x="3224047" y="4201018"/>
            <a:ext cx="0" cy="158969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46CBA4-EF45-C843-852C-BC8432E9E170}"/>
              </a:ext>
            </a:extLst>
          </p:cNvPr>
          <p:cNvCxnSpPr/>
          <p:nvPr/>
        </p:nvCxnSpPr>
        <p:spPr>
          <a:xfrm>
            <a:off x="3786350" y="4201018"/>
            <a:ext cx="0" cy="158969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895AF7-6166-2844-BD46-E062E7DD635A}"/>
              </a:ext>
            </a:extLst>
          </p:cNvPr>
          <p:cNvCxnSpPr/>
          <p:nvPr/>
        </p:nvCxnSpPr>
        <p:spPr>
          <a:xfrm>
            <a:off x="4348653" y="4201018"/>
            <a:ext cx="0" cy="158969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1088842-54C9-1A4C-95FA-E698482A72E8}"/>
              </a:ext>
            </a:extLst>
          </p:cNvPr>
          <p:cNvSpPr/>
          <p:nvPr/>
        </p:nvSpPr>
        <p:spPr>
          <a:xfrm rot="2749964">
            <a:off x="7256123" y="5213784"/>
            <a:ext cx="885883" cy="166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BBC3EB-0FA5-E446-9EB3-95AEF2167299}"/>
              </a:ext>
            </a:extLst>
          </p:cNvPr>
          <p:cNvSpPr txBox="1"/>
          <p:nvPr/>
        </p:nvSpPr>
        <p:spPr>
          <a:xfrm>
            <a:off x="838200" y="3244334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entury" panose="02040604050505020304" pitchFamily="18" charset="0"/>
              </a:rPr>
              <a:t>Inorder</a:t>
            </a:r>
            <a:r>
              <a:rPr lang="en-US" dirty="0">
                <a:latin typeface="Century" panose="02040604050505020304" pitchFamily="18" charset="0"/>
              </a:rPr>
              <a:t>: </a:t>
            </a:r>
            <a:r>
              <a:rPr lang="en-US" dirty="0" err="1">
                <a:latin typeface="Century" panose="02040604050505020304" pitchFamily="18" charset="0"/>
              </a:rPr>
              <a:t>abcdfe</a:t>
            </a:r>
            <a:endParaRPr lang="en-US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2084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اشاره‌گرها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در درخت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E51B264-D249-D14C-88FE-F4C1ADD4C7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0278991"/>
              </p:ext>
            </p:extLst>
          </p:nvPr>
        </p:nvGraphicFramePr>
        <p:xfrm>
          <a:off x="3352800" y="1690688"/>
          <a:ext cx="548640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95604082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63459012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403592221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urier" pitchFamily="2" charset="0"/>
                        </a:rPr>
                        <a:t>Left Child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urier" pitchFamily="2" charset="0"/>
                        </a:rPr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urier" pitchFamily="2" charset="0"/>
                        </a:rPr>
                        <a:t>Right Child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5799561"/>
                  </a:ext>
                </a:extLst>
              </a:tr>
            </a:tbl>
          </a:graphicData>
        </a:graphic>
      </p:graphicFrame>
      <p:pic>
        <p:nvPicPr>
          <p:cNvPr id="1026" name="Picture 2" descr="What is a tree data structure?">
            <a:extLst>
              <a:ext uri="{FF2B5EF4-FFF2-40B4-BE49-F238E27FC236}">
                <a16:creationId xmlns:a16="http://schemas.microsoft.com/office/drawing/2014/main" id="{C5605862-5E16-124F-8480-0B9F33A693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77"/>
          <a:stretch/>
        </p:blipFill>
        <p:spPr bwMode="auto">
          <a:xfrm>
            <a:off x="2884163" y="2834164"/>
            <a:ext cx="6423674" cy="210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1755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اشاره‌گرها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در درخت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E51B264-D249-D14C-88FE-F4C1ADD4C7C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352800" y="1690688"/>
          <a:ext cx="548640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95604082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63459012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403592221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urier" pitchFamily="2" charset="0"/>
                        </a:rPr>
                        <a:t>Left Child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urier" pitchFamily="2" charset="0"/>
                        </a:rPr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urier" pitchFamily="2" charset="0"/>
                        </a:rPr>
                        <a:t>Right Child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5799561"/>
                  </a:ext>
                </a:extLst>
              </a:tr>
            </a:tbl>
          </a:graphicData>
        </a:graphic>
      </p:graphicFrame>
      <p:pic>
        <p:nvPicPr>
          <p:cNvPr id="1026" name="Picture 2" descr="What is a tree data structure?">
            <a:extLst>
              <a:ext uri="{FF2B5EF4-FFF2-40B4-BE49-F238E27FC236}">
                <a16:creationId xmlns:a16="http://schemas.microsoft.com/office/drawing/2014/main" id="{C5605862-5E16-124F-8480-0B9F33A693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77"/>
          <a:stretch/>
        </p:blipFill>
        <p:spPr bwMode="auto">
          <a:xfrm>
            <a:off x="2884163" y="2834164"/>
            <a:ext cx="6423674" cy="210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3E070669-50E2-6E43-96B6-9DED1FFC82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6026320"/>
              </p:ext>
            </p:extLst>
          </p:nvPr>
        </p:nvGraphicFramePr>
        <p:xfrm>
          <a:off x="3352800" y="5530630"/>
          <a:ext cx="548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95604082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63459012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403592221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fa-IR" sz="14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تعداد </a:t>
                      </a:r>
                      <a:r>
                        <a:rPr lang="fa-IR" sz="1400" dirty="0" err="1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اشاره‌گر</a:t>
                      </a:r>
                      <a:r>
                        <a:rPr lang="fa-IR" sz="14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 های پر</a:t>
                      </a:r>
                      <a:endParaRPr lang="en-US" sz="1400" dirty="0">
                        <a:latin typeface="IRRoya" panose="02000503000000020002" pitchFamily="2" charset="-78"/>
                        <a:cs typeface="IRRoya" panose="02000503000000020002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4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تعداد </a:t>
                      </a:r>
                      <a:r>
                        <a:rPr lang="fa-IR" sz="1400" dirty="0" err="1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اشاره‌گرهای</a:t>
                      </a:r>
                      <a:r>
                        <a:rPr lang="fa-IR" sz="14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 خالی</a:t>
                      </a:r>
                      <a:endParaRPr lang="en-US" sz="1400" dirty="0">
                        <a:latin typeface="IRRoya" panose="02000503000000020002" pitchFamily="2" charset="-78"/>
                        <a:cs typeface="IRRoya" panose="02000503000000020002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4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تعداد کل </a:t>
                      </a:r>
                      <a:r>
                        <a:rPr lang="fa-IR" sz="1400" dirty="0" err="1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اشاره‌گر</a:t>
                      </a:r>
                      <a:r>
                        <a:rPr lang="fa-IR" sz="14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‌ ها</a:t>
                      </a:r>
                      <a:endParaRPr lang="en-US" sz="1400" dirty="0">
                        <a:latin typeface="IRRoya" panose="02000503000000020002" pitchFamily="2" charset="-78"/>
                        <a:cs typeface="IRRoya" panose="02000503000000020002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579956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sz="1400" dirty="0">
                          <a:latin typeface="Courier" pitchFamily="2" charset="0"/>
                        </a:rPr>
                        <a:t>n-1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urier" pitchFamily="2" charset="0"/>
                        </a:rPr>
                        <a:t>n+1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urier" pitchFamily="2" charset="0"/>
                        </a:rPr>
                        <a:t>2n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046355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5823B9D-6207-8F43-9F74-5E63EC283640}"/>
              </a:ext>
            </a:extLst>
          </p:cNvPr>
          <p:cNvSpPr txBox="1"/>
          <p:nvPr/>
        </p:nvSpPr>
        <p:spPr>
          <a:xfrm>
            <a:off x="9307837" y="5527058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در هر درخت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دودویی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، همواره: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574446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نخی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 rtl="1">
              <a:lnSpc>
                <a:spcPct val="15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با استفاده 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اشاره‌گرهای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null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عناصر قبلی یا بعدی در یک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خاص اشاره نمود و در نتیجه در هنگام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نحو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سریع‌تری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درخت را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کرد. درختی که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اشاره‌گرهای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بدون استفاده آن بدین صورت مورد استفاده قرار گرفته است، درخت نخی یا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نخ‌کشی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شده نام دارد.</a:t>
            </a:r>
          </a:p>
          <a:p>
            <a:pPr marL="0" indent="0" algn="just" rtl="1">
              <a:lnSpc>
                <a:spcPct val="15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معمولاً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اشاره‌گر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سمت چپ در صورتی که بلا استفاده باشد، جهت اشاره به عنصری استفاده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که در یک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مورد نظر قبل از این عنصر قرار دارد و اشاره گر سمت راست در صورت بدون استفاده بودن برای اشاره به عنصر بعدی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مورد‌نظر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مورد استفاده قرار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می‌گیرد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190FB9-BA60-0245-83A4-1A06616343C8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latin typeface="Century" panose="02040604050505020304" pitchFamily="18" charset="0"/>
                <a:cs typeface="Times New Roman" panose="02020603050405020304" pitchFamily="18" charset="0"/>
              </a:rPr>
              <a:t>Binary Thread Tree</a:t>
            </a:r>
          </a:p>
        </p:txBody>
      </p:sp>
    </p:spTree>
    <p:extLst>
      <p:ext uri="{BB962C8B-B14F-4D97-AF65-F5344CB8AC3E}">
        <p14:creationId xmlns:p14="http://schemas.microsoft.com/office/powerpoint/2010/main" val="31687286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نخی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 rtl="1">
              <a:lnSpc>
                <a:spcPct val="15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البته با وجود این مزیت، اکنون باید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اشاره‌گرهای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واقعی 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اشاره‌گرهای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نخی به نحوی متمایز شوند و بدین منظور باید در هر گره بخشی برای مشخص کردن نوع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اشاره‌گر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موجود باشد.</a:t>
            </a:r>
          </a:p>
          <a:p>
            <a:pPr marL="0" indent="0" algn="just" rtl="1">
              <a:lnSpc>
                <a:spcPct val="15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اگر 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Lflag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=1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باشد آنگاه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Lchild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یک اشاره گر نخی است و در غیر این صورت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اشاره‌گر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عادی به فرزند چپ است.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just" rtl="1">
              <a:lnSpc>
                <a:spcPct val="15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اگر 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Rflag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=1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باشد آنگاه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Rchild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یک اشاره گر نخی است و در غیر این صورت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اشاره‌گر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عادی به فرزند راست است.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FF3FC5CB-8EDA-404B-BF46-DE8E69F2BE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5704004"/>
              </p:ext>
            </p:extLst>
          </p:nvPr>
        </p:nvGraphicFramePr>
        <p:xfrm>
          <a:off x="2667000" y="5011957"/>
          <a:ext cx="685800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127756222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95604082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63459012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03592221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91342297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sz="1400" dirty="0" err="1">
                          <a:latin typeface="Courier" pitchFamily="2" charset="0"/>
                        </a:rPr>
                        <a:t>Lflag</a:t>
                      </a:r>
                      <a:endParaRPr lang="en-US" sz="1400" dirty="0">
                        <a:latin typeface="Couri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urier" pitchFamily="2" charset="0"/>
                        </a:rPr>
                        <a:t>Left Child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urier" pitchFamily="2" charset="0"/>
                        </a:rPr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urier" pitchFamily="2" charset="0"/>
                        </a:rPr>
                        <a:t>Right Child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dirty="0" err="1">
                          <a:latin typeface="Courier" pitchFamily="2" charset="0"/>
                        </a:rPr>
                        <a:t>Rflag</a:t>
                      </a:r>
                      <a:endParaRPr lang="en-US" sz="1400" dirty="0">
                        <a:latin typeface="Courier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5799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59093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نخی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پیشوندی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253895A-47FB-044B-AB26-8D73671AADFA}"/>
              </a:ext>
            </a:extLst>
          </p:cNvPr>
          <p:cNvSpPr/>
          <p:nvPr/>
        </p:nvSpPr>
        <p:spPr>
          <a:xfrm>
            <a:off x="5844540" y="2112580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73526E5-8B40-F743-AE2F-FD841E8450F1}"/>
              </a:ext>
            </a:extLst>
          </p:cNvPr>
          <p:cNvSpPr/>
          <p:nvPr/>
        </p:nvSpPr>
        <p:spPr>
          <a:xfrm>
            <a:off x="6543478" y="2740836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3F94460-F380-2B49-91BF-A13396FF350F}"/>
              </a:ext>
            </a:extLst>
          </p:cNvPr>
          <p:cNvSpPr/>
          <p:nvPr/>
        </p:nvSpPr>
        <p:spPr>
          <a:xfrm>
            <a:off x="5177133" y="2740836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1C8915A-ED4C-904B-A24F-5A4BA52E12BD}"/>
              </a:ext>
            </a:extLst>
          </p:cNvPr>
          <p:cNvSpPr/>
          <p:nvPr/>
        </p:nvSpPr>
        <p:spPr>
          <a:xfrm>
            <a:off x="4541257" y="3429263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A133AD-36D1-1D4A-B68D-2EA71ED97926}"/>
              </a:ext>
            </a:extLst>
          </p:cNvPr>
          <p:cNvSpPr/>
          <p:nvPr/>
        </p:nvSpPr>
        <p:spPr>
          <a:xfrm>
            <a:off x="5177133" y="4223325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441F80C-CED2-3840-BC78-025FBADC228A}"/>
              </a:ext>
            </a:extLst>
          </p:cNvPr>
          <p:cNvSpPr/>
          <p:nvPr/>
        </p:nvSpPr>
        <p:spPr>
          <a:xfrm>
            <a:off x="5911282" y="3471871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F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F1E6BB8-0D4E-5D4F-B8E0-7B1DB379634A}"/>
              </a:ext>
            </a:extLst>
          </p:cNvPr>
          <p:cNvSpPr/>
          <p:nvPr/>
        </p:nvSpPr>
        <p:spPr>
          <a:xfrm>
            <a:off x="7152421" y="3471871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A7EEEE-CFA6-164A-B705-784E49998948}"/>
              </a:ext>
            </a:extLst>
          </p:cNvPr>
          <p:cNvSpPr/>
          <p:nvPr/>
        </p:nvSpPr>
        <p:spPr>
          <a:xfrm>
            <a:off x="6543478" y="4223325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H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7B48FC-05DF-AB4D-86E5-7F15EDE83136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5606402" y="2541849"/>
            <a:ext cx="311789" cy="2726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D57206D-CD6B-AE40-B986-1CB524751060}"/>
              </a:ext>
            </a:extLst>
          </p:cNvPr>
          <p:cNvCxnSpPr>
            <a:stCxn id="5" idx="5"/>
            <a:endCxn id="6" idx="1"/>
          </p:cNvCxnSpPr>
          <p:nvPr/>
        </p:nvCxnSpPr>
        <p:spPr>
          <a:xfrm>
            <a:off x="6273809" y="2541849"/>
            <a:ext cx="343320" cy="2726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97DC8-A2AC-2642-B489-1C738B98B513}"/>
              </a:ext>
            </a:extLst>
          </p:cNvPr>
          <p:cNvCxnSpPr>
            <a:stCxn id="7" idx="3"/>
            <a:endCxn id="8" idx="7"/>
          </p:cNvCxnSpPr>
          <p:nvPr/>
        </p:nvCxnSpPr>
        <p:spPr>
          <a:xfrm flipH="1">
            <a:off x="4970526" y="3170105"/>
            <a:ext cx="280258" cy="3328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3B2B921-C796-AB44-8C4E-625F53FFCA46}"/>
              </a:ext>
            </a:extLst>
          </p:cNvPr>
          <p:cNvCxnSpPr>
            <a:stCxn id="8" idx="5"/>
            <a:endCxn id="9" idx="1"/>
          </p:cNvCxnSpPr>
          <p:nvPr/>
        </p:nvCxnSpPr>
        <p:spPr>
          <a:xfrm>
            <a:off x="4970526" y="3858532"/>
            <a:ext cx="280258" cy="4384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B0C1BD7-4174-3343-86B9-D0677A2D0F94}"/>
              </a:ext>
            </a:extLst>
          </p:cNvPr>
          <p:cNvCxnSpPr>
            <a:stCxn id="10" idx="7"/>
            <a:endCxn id="6" idx="3"/>
          </p:cNvCxnSpPr>
          <p:nvPr/>
        </p:nvCxnSpPr>
        <p:spPr>
          <a:xfrm flipV="1">
            <a:off x="6340551" y="3170105"/>
            <a:ext cx="276578" cy="3754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FE79262-07BE-1446-9BD7-0AA156E081D9}"/>
              </a:ext>
            </a:extLst>
          </p:cNvPr>
          <p:cNvCxnSpPr>
            <a:stCxn id="6" idx="5"/>
            <a:endCxn id="11" idx="1"/>
          </p:cNvCxnSpPr>
          <p:nvPr/>
        </p:nvCxnSpPr>
        <p:spPr>
          <a:xfrm>
            <a:off x="6972747" y="3170105"/>
            <a:ext cx="253325" cy="3754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1D8A8B8-0782-BE45-A042-BD8B0CE5B460}"/>
              </a:ext>
            </a:extLst>
          </p:cNvPr>
          <p:cNvCxnSpPr>
            <a:stCxn id="11" idx="3"/>
            <a:endCxn id="12" idx="7"/>
          </p:cNvCxnSpPr>
          <p:nvPr/>
        </p:nvCxnSpPr>
        <p:spPr>
          <a:xfrm flipH="1">
            <a:off x="6972747" y="3901140"/>
            <a:ext cx="253325" cy="3958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 33">
            <a:extLst>
              <a:ext uri="{FF2B5EF4-FFF2-40B4-BE49-F238E27FC236}">
                <a16:creationId xmlns:a16="http://schemas.microsoft.com/office/drawing/2014/main" id="{988B4081-F484-464B-9911-5C86F90A873A}"/>
              </a:ext>
            </a:extLst>
          </p:cNvPr>
          <p:cNvSpPr/>
          <p:nvPr/>
        </p:nvSpPr>
        <p:spPr>
          <a:xfrm>
            <a:off x="5068184" y="3232186"/>
            <a:ext cx="411385" cy="462455"/>
          </a:xfrm>
          <a:custGeom>
            <a:avLst/>
            <a:gdLst>
              <a:gd name="connsiteX0" fmla="*/ 396342 w 411385"/>
              <a:gd name="connsiteY0" fmla="*/ 0 h 462455"/>
              <a:gd name="connsiteX1" fmla="*/ 364811 w 411385"/>
              <a:gd name="connsiteY1" fmla="*/ 283780 h 462455"/>
              <a:gd name="connsiteX2" fmla="*/ 7460 w 411385"/>
              <a:gd name="connsiteY2" fmla="*/ 462455 h 4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1385" h="462455">
                <a:moveTo>
                  <a:pt x="396342" y="0"/>
                </a:moveTo>
                <a:cubicBezTo>
                  <a:pt x="412983" y="103352"/>
                  <a:pt x="429625" y="206704"/>
                  <a:pt x="364811" y="283780"/>
                </a:cubicBezTo>
                <a:cubicBezTo>
                  <a:pt x="299997" y="360856"/>
                  <a:pt x="-55602" y="457200"/>
                  <a:pt x="7460" y="462455"/>
                </a:cubicBezTo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AB7DD5CF-2C7B-614D-B577-452A97059DE8}"/>
              </a:ext>
            </a:extLst>
          </p:cNvPr>
          <p:cNvSpPr/>
          <p:nvPr/>
        </p:nvSpPr>
        <p:spPr>
          <a:xfrm>
            <a:off x="4454094" y="2798429"/>
            <a:ext cx="727506" cy="869681"/>
          </a:xfrm>
          <a:custGeom>
            <a:avLst/>
            <a:gdLst>
              <a:gd name="connsiteX0" fmla="*/ 96885 w 727506"/>
              <a:gd name="connsiteY0" fmla="*/ 869681 h 869681"/>
              <a:gd name="connsiteX1" fmla="*/ 12803 w 727506"/>
              <a:gd name="connsiteY1" fmla="*/ 428247 h 869681"/>
              <a:gd name="connsiteX2" fmla="*/ 338623 w 727506"/>
              <a:gd name="connsiteY2" fmla="*/ 39364 h 869681"/>
              <a:gd name="connsiteX3" fmla="*/ 727506 w 727506"/>
              <a:gd name="connsiteY3" fmla="*/ 39364 h 869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7506" h="869681">
                <a:moveTo>
                  <a:pt x="96885" y="869681"/>
                </a:moveTo>
                <a:cubicBezTo>
                  <a:pt x="34699" y="718157"/>
                  <a:pt x="-27487" y="566633"/>
                  <a:pt x="12803" y="428247"/>
                </a:cubicBezTo>
                <a:cubicBezTo>
                  <a:pt x="53093" y="289861"/>
                  <a:pt x="219506" y="104178"/>
                  <a:pt x="338623" y="39364"/>
                </a:cubicBezTo>
                <a:cubicBezTo>
                  <a:pt x="457740" y="-25450"/>
                  <a:pt x="688968" y="826"/>
                  <a:pt x="727506" y="39364"/>
                </a:cubicBezTo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B1F72DE8-4884-F042-9A12-3A542B0455B4}"/>
              </a:ext>
            </a:extLst>
          </p:cNvPr>
          <p:cNvSpPr/>
          <p:nvPr/>
        </p:nvSpPr>
        <p:spPr>
          <a:xfrm>
            <a:off x="4429170" y="3836276"/>
            <a:ext cx="804982" cy="855818"/>
          </a:xfrm>
          <a:custGeom>
            <a:avLst/>
            <a:gdLst>
              <a:gd name="connsiteX0" fmla="*/ 804982 w 804982"/>
              <a:gd name="connsiteY0" fmla="*/ 809296 h 855818"/>
              <a:gd name="connsiteX1" fmla="*/ 363547 w 804982"/>
              <a:gd name="connsiteY1" fmla="*/ 809296 h 855818"/>
              <a:gd name="connsiteX2" fmla="*/ 6196 w 804982"/>
              <a:gd name="connsiteY2" fmla="*/ 325821 h 855818"/>
              <a:gd name="connsiteX3" fmla="*/ 121809 w 804982"/>
              <a:gd name="connsiteY3" fmla="*/ 0 h 85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4982" h="855818">
                <a:moveTo>
                  <a:pt x="804982" y="809296"/>
                </a:moveTo>
                <a:cubicBezTo>
                  <a:pt x="650830" y="849585"/>
                  <a:pt x="496678" y="889875"/>
                  <a:pt x="363547" y="809296"/>
                </a:cubicBezTo>
                <a:cubicBezTo>
                  <a:pt x="230416" y="728717"/>
                  <a:pt x="46486" y="460704"/>
                  <a:pt x="6196" y="325821"/>
                </a:cubicBezTo>
                <a:cubicBezTo>
                  <a:pt x="-34094" y="190938"/>
                  <a:pt x="135823" y="42041"/>
                  <a:pt x="121809" y="0"/>
                </a:cubicBezTo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E04A8661-2419-FD46-BBDE-EABA3D64C4DD}"/>
              </a:ext>
            </a:extLst>
          </p:cNvPr>
          <p:cNvSpPr/>
          <p:nvPr/>
        </p:nvSpPr>
        <p:spPr>
          <a:xfrm>
            <a:off x="5473446" y="2966959"/>
            <a:ext cx="1082565" cy="1261242"/>
          </a:xfrm>
          <a:custGeom>
            <a:avLst/>
            <a:gdLst>
              <a:gd name="connsiteX0" fmla="*/ 0 w 1082565"/>
              <a:gd name="connsiteY0" fmla="*/ 1261242 h 1261242"/>
              <a:gd name="connsiteX1" fmla="*/ 157655 w 1082565"/>
              <a:gd name="connsiteY1" fmla="*/ 735724 h 1261242"/>
              <a:gd name="connsiteX2" fmla="*/ 378372 w 1082565"/>
              <a:gd name="connsiteY2" fmla="*/ 147145 h 1261242"/>
              <a:gd name="connsiteX3" fmla="*/ 1082565 w 1082565"/>
              <a:gd name="connsiteY3" fmla="*/ 0 h 1261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2565" h="1261242">
                <a:moveTo>
                  <a:pt x="0" y="1261242"/>
                </a:moveTo>
                <a:cubicBezTo>
                  <a:pt x="47296" y="1091324"/>
                  <a:pt x="94593" y="921407"/>
                  <a:pt x="157655" y="735724"/>
                </a:cubicBezTo>
                <a:cubicBezTo>
                  <a:pt x="220717" y="550041"/>
                  <a:pt x="224220" y="269766"/>
                  <a:pt x="378372" y="147145"/>
                </a:cubicBezTo>
                <a:cubicBezTo>
                  <a:pt x="532524" y="24524"/>
                  <a:pt x="1073806" y="21021"/>
                  <a:pt x="1082565" y="0"/>
                </a:cubicBezTo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FD1199A9-105E-844F-8D72-F97E01FBCE58}"/>
              </a:ext>
            </a:extLst>
          </p:cNvPr>
          <p:cNvSpPr/>
          <p:nvPr/>
        </p:nvSpPr>
        <p:spPr>
          <a:xfrm>
            <a:off x="6134604" y="3052988"/>
            <a:ext cx="399392" cy="420414"/>
          </a:xfrm>
          <a:custGeom>
            <a:avLst/>
            <a:gdLst>
              <a:gd name="connsiteX0" fmla="*/ 21020 w 399392"/>
              <a:gd name="connsiteY0" fmla="*/ 420414 h 420414"/>
              <a:gd name="connsiteX1" fmla="*/ 42041 w 399392"/>
              <a:gd name="connsiteY1" fmla="*/ 168166 h 420414"/>
              <a:gd name="connsiteX2" fmla="*/ 399392 w 399392"/>
              <a:gd name="connsiteY2" fmla="*/ 0 h 420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9392" h="420414">
                <a:moveTo>
                  <a:pt x="21020" y="420414"/>
                </a:moveTo>
                <a:cubicBezTo>
                  <a:pt x="-1" y="329324"/>
                  <a:pt x="-21021" y="238235"/>
                  <a:pt x="42041" y="168166"/>
                </a:cubicBezTo>
                <a:cubicBezTo>
                  <a:pt x="105103" y="98097"/>
                  <a:pt x="252247" y="49048"/>
                  <a:pt x="399392" y="0"/>
                </a:cubicBezTo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2A78904-BF2D-6546-BD4C-5252B40FF0AC}"/>
              </a:ext>
            </a:extLst>
          </p:cNvPr>
          <p:cNvCxnSpPr>
            <a:cxnSpLocks/>
          </p:cNvCxnSpPr>
          <p:nvPr/>
        </p:nvCxnSpPr>
        <p:spPr>
          <a:xfrm>
            <a:off x="6425828" y="3723331"/>
            <a:ext cx="738219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prstDash val="dash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 42">
            <a:extLst>
              <a:ext uri="{FF2B5EF4-FFF2-40B4-BE49-F238E27FC236}">
                <a16:creationId xmlns:a16="http://schemas.microsoft.com/office/drawing/2014/main" id="{4A5090B5-2E26-D746-8323-A20BB7E02AE6}"/>
              </a:ext>
            </a:extLst>
          </p:cNvPr>
          <p:cNvSpPr/>
          <p:nvPr/>
        </p:nvSpPr>
        <p:spPr>
          <a:xfrm>
            <a:off x="6512608" y="3745353"/>
            <a:ext cx="622236" cy="504496"/>
          </a:xfrm>
          <a:custGeom>
            <a:avLst/>
            <a:gdLst>
              <a:gd name="connsiteX0" fmla="*/ 75699 w 622236"/>
              <a:gd name="connsiteY0" fmla="*/ 504496 h 504496"/>
              <a:gd name="connsiteX1" fmla="*/ 2126 w 622236"/>
              <a:gd name="connsiteY1" fmla="*/ 409903 h 504496"/>
              <a:gd name="connsiteX2" fmla="*/ 149271 w 622236"/>
              <a:gd name="connsiteY2" fmla="*/ 199696 h 504496"/>
              <a:gd name="connsiteX3" fmla="*/ 622236 w 622236"/>
              <a:gd name="connsiteY3" fmla="*/ 0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236" h="504496">
                <a:moveTo>
                  <a:pt x="75699" y="504496"/>
                </a:moveTo>
                <a:cubicBezTo>
                  <a:pt x="32781" y="482599"/>
                  <a:pt x="-10136" y="460703"/>
                  <a:pt x="2126" y="409903"/>
                </a:cubicBezTo>
                <a:cubicBezTo>
                  <a:pt x="14388" y="359103"/>
                  <a:pt x="45919" y="268013"/>
                  <a:pt x="149271" y="199696"/>
                </a:cubicBezTo>
                <a:cubicBezTo>
                  <a:pt x="252623" y="131379"/>
                  <a:pt x="608222" y="7007"/>
                  <a:pt x="622236" y="0"/>
                </a:cubicBezTo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3CE00AE0-871A-F54C-988A-A4875CE14E6D}"/>
              </a:ext>
            </a:extLst>
          </p:cNvPr>
          <p:cNvSpPr/>
          <p:nvPr/>
        </p:nvSpPr>
        <p:spPr>
          <a:xfrm>
            <a:off x="7062814" y="3883193"/>
            <a:ext cx="631693" cy="597012"/>
          </a:xfrm>
          <a:custGeom>
            <a:avLst/>
            <a:gdLst>
              <a:gd name="connsiteX0" fmla="*/ 546538 w 631693"/>
              <a:gd name="connsiteY0" fmla="*/ 0 h 597012"/>
              <a:gd name="connsiteX1" fmla="*/ 630621 w 631693"/>
              <a:gd name="connsiteY1" fmla="*/ 294289 h 597012"/>
              <a:gd name="connsiteX2" fmla="*/ 493987 w 631693"/>
              <a:gd name="connsiteY2" fmla="*/ 578069 h 597012"/>
              <a:gd name="connsiteX3" fmla="*/ 0 w 631693"/>
              <a:gd name="connsiteY3" fmla="*/ 588579 h 597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693" h="597012">
                <a:moveTo>
                  <a:pt x="546538" y="0"/>
                </a:moveTo>
                <a:cubicBezTo>
                  <a:pt x="592959" y="98972"/>
                  <a:pt x="639380" y="197944"/>
                  <a:pt x="630621" y="294289"/>
                </a:cubicBezTo>
                <a:cubicBezTo>
                  <a:pt x="621862" y="390634"/>
                  <a:pt x="599091" y="529021"/>
                  <a:pt x="493987" y="578069"/>
                </a:cubicBezTo>
                <a:cubicBezTo>
                  <a:pt x="388883" y="627117"/>
                  <a:pt x="8759" y="562303"/>
                  <a:pt x="0" y="588579"/>
                </a:cubicBezTo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FD518653-4092-3D4C-821E-E09E9C081DD3}"/>
              </a:ext>
            </a:extLst>
          </p:cNvPr>
          <p:cNvSpPr/>
          <p:nvPr/>
        </p:nvSpPr>
        <p:spPr>
          <a:xfrm>
            <a:off x="6929225" y="1914245"/>
            <a:ext cx="1197770" cy="2844527"/>
          </a:xfrm>
          <a:custGeom>
            <a:avLst/>
            <a:gdLst>
              <a:gd name="connsiteX0" fmla="*/ 85810 w 1197770"/>
              <a:gd name="connsiteY0" fmla="*/ 2722179 h 2844527"/>
              <a:gd name="connsiteX1" fmla="*/ 989700 w 1197770"/>
              <a:gd name="connsiteY1" fmla="*/ 2764221 h 2844527"/>
              <a:gd name="connsiteX2" fmla="*/ 1136845 w 1197770"/>
              <a:gd name="connsiteY2" fmla="*/ 1797269 h 2844527"/>
              <a:gd name="connsiteX3" fmla="*/ 180403 w 1197770"/>
              <a:gd name="connsiteY3" fmla="*/ 493986 h 2844527"/>
              <a:gd name="connsiteX4" fmla="*/ 1728 w 1197770"/>
              <a:gd name="connsiteY4" fmla="*/ 0 h 2844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7770" h="2844527">
                <a:moveTo>
                  <a:pt x="85810" y="2722179"/>
                </a:moveTo>
                <a:cubicBezTo>
                  <a:pt x="450169" y="2820276"/>
                  <a:pt x="814528" y="2918373"/>
                  <a:pt x="989700" y="2764221"/>
                </a:cubicBezTo>
                <a:cubicBezTo>
                  <a:pt x="1164872" y="2610069"/>
                  <a:pt x="1271728" y="2175641"/>
                  <a:pt x="1136845" y="1797269"/>
                </a:cubicBezTo>
                <a:cubicBezTo>
                  <a:pt x="1001962" y="1418896"/>
                  <a:pt x="369589" y="793531"/>
                  <a:pt x="180403" y="493986"/>
                </a:cubicBezTo>
                <a:cubicBezTo>
                  <a:pt x="-8783" y="194441"/>
                  <a:pt x="-3528" y="97220"/>
                  <a:pt x="1728" y="0"/>
                </a:cubicBezTo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58774E3-EE7B-F443-8AD4-A5083D2C9BE5}"/>
              </a:ext>
            </a:extLst>
          </p:cNvPr>
          <p:cNvSpPr txBox="1"/>
          <p:nvPr/>
        </p:nvSpPr>
        <p:spPr>
          <a:xfrm>
            <a:off x="4849505" y="5332362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sz="2000" dirty="0">
                <a:latin typeface="Courier" pitchFamily="2" charset="0"/>
              </a:rPr>
              <a:t>A B D E C F G H</a:t>
            </a:r>
          </a:p>
        </p:txBody>
      </p:sp>
    </p:spTree>
    <p:extLst>
      <p:ext uri="{BB962C8B-B14F-4D97-AF65-F5344CB8AC3E}">
        <p14:creationId xmlns:p14="http://schemas.microsoft.com/office/powerpoint/2010/main" val="13011092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نخی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میان‌وندی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253895A-47FB-044B-AB26-8D73671AADFA}"/>
              </a:ext>
            </a:extLst>
          </p:cNvPr>
          <p:cNvSpPr/>
          <p:nvPr/>
        </p:nvSpPr>
        <p:spPr>
          <a:xfrm>
            <a:off x="5844540" y="2112580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73526E5-8B40-F743-AE2F-FD841E8450F1}"/>
              </a:ext>
            </a:extLst>
          </p:cNvPr>
          <p:cNvSpPr/>
          <p:nvPr/>
        </p:nvSpPr>
        <p:spPr>
          <a:xfrm>
            <a:off x="6543478" y="2740836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3F94460-F380-2B49-91BF-A13396FF350F}"/>
              </a:ext>
            </a:extLst>
          </p:cNvPr>
          <p:cNvSpPr/>
          <p:nvPr/>
        </p:nvSpPr>
        <p:spPr>
          <a:xfrm>
            <a:off x="5177133" y="2740836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1C8915A-ED4C-904B-A24F-5A4BA52E12BD}"/>
              </a:ext>
            </a:extLst>
          </p:cNvPr>
          <p:cNvSpPr/>
          <p:nvPr/>
        </p:nvSpPr>
        <p:spPr>
          <a:xfrm>
            <a:off x="4541257" y="3429263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A133AD-36D1-1D4A-B68D-2EA71ED97926}"/>
              </a:ext>
            </a:extLst>
          </p:cNvPr>
          <p:cNvSpPr/>
          <p:nvPr/>
        </p:nvSpPr>
        <p:spPr>
          <a:xfrm>
            <a:off x="5177133" y="4223325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441F80C-CED2-3840-BC78-025FBADC228A}"/>
              </a:ext>
            </a:extLst>
          </p:cNvPr>
          <p:cNvSpPr/>
          <p:nvPr/>
        </p:nvSpPr>
        <p:spPr>
          <a:xfrm>
            <a:off x="5911282" y="3471871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F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F1E6BB8-0D4E-5D4F-B8E0-7B1DB379634A}"/>
              </a:ext>
            </a:extLst>
          </p:cNvPr>
          <p:cNvSpPr/>
          <p:nvPr/>
        </p:nvSpPr>
        <p:spPr>
          <a:xfrm>
            <a:off x="7152421" y="3471871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A7EEEE-CFA6-164A-B705-784E49998948}"/>
              </a:ext>
            </a:extLst>
          </p:cNvPr>
          <p:cNvSpPr/>
          <p:nvPr/>
        </p:nvSpPr>
        <p:spPr>
          <a:xfrm>
            <a:off x="6543478" y="4223325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H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7B48FC-05DF-AB4D-86E5-7F15EDE83136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5606402" y="2541849"/>
            <a:ext cx="311789" cy="2726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D57206D-CD6B-AE40-B986-1CB524751060}"/>
              </a:ext>
            </a:extLst>
          </p:cNvPr>
          <p:cNvCxnSpPr>
            <a:stCxn id="5" idx="5"/>
            <a:endCxn id="6" idx="1"/>
          </p:cNvCxnSpPr>
          <p:nvPr/>
        </p:nvCxnSpPr>
        <p:spPr>
          <a:xfrm>
            <a:off x="6273809" y="2541849"/>
            <a:ext cx="343320" cy="2726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97DC8-A2AC-2642-B489-1C738B98B513}"/>
              </a:ext>
            </a:extLst>
          </p:cNvPr>
          <p:cNvCxnSpPr>
            <a:stCxn id="7" idx="3"/>
            <a:endCxn id="8" idx="7"/>
          </p:cNvCxnSpPr>
          <p:nvPr/>
        </p:nvCxnSpPr>
        <p:spPr>
          <a:xfrm flipH="1">
            <a:off x="4970526" y="3170105"/>
            <a:ext cx="280258" cy="3328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3B2B921-C796-AB44-8C4E-625F53FFCA46}"/>
              </a:ext>
            </a:extLst>
          </p:cNvPr>
          <p:cNvCxnSpPr>
            <a:stCxn id="8" idx="5"/>
            <a:endCxn id="9" idx="1"/>
          </p:cNvCxnSpPr>
          <p:nvPr/>
        </p:nvCxnSpPr>
        <p:spPr>
          <a:xfrm>
            <a:off x="4970526" y="3858532"/>
            <a:ext cx="280258" cy="4384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B0C1BD7-4174-3343-86B9-D0677A2D0F94}"/>
              </a:ext>
            </a:extLst>
          </p:cNvPr>
          <p:cNvCxnSpPr>
            <a:stCxn id="10" idx="7"/>
            <a:endCxn id="6" idx="3"/>
          </p:cNvCxnSpPr>
          <p:nvPr/>
        </p:nvCxnSpPr>
        <p:spPr>
          <a:xfrm flipV="1">
            <a:off x="6340551" y="3170105"/>
            <a:ext cx="276578" cy="3754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FE79262-07BE-1446-9BD7-0AA156E081D9}"/>
              </a:ext>
            </a:extLst>
          </p:cNvPr>
          <p:cNvCxnSpPr>
            <a:stCxn id="6" idx="5"/>
            <a:endCxn id="11" idx="1"/>
          </p:cNvCxnSpPr>
          <p:nvPr/>
        </p:nvCxnSpPr>
        <p:spPr>
          <a:xfrm>
            <a:off x="6972747" y="3170105"/>
            <a:ext cx="253325" cy="3754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1D8A8B8-0782-BE45-A042-BD8B0CE5B460}"/>
              </a:ext>
            </a:extLst>
          </p:cNvPr>
          <p:cNvCxnSpPr>
            <a:stCxn id="11" idx="3"/>
            <a:endCxn id="12" idx="7"/>
          </p:cNvCxnSpPr>
          <p:nvPr/>
        </p:nvCxnSpPr>
        <p:spPr>
          <a:xfrm flipH="1">
            <a:off x="6972747" y="3901140"/>
            <a:ext cx="253325" cy="3958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58774E3-EE7B-F443-8AD4-A5083D2C9BE5}"/>
              </a:ext>
            </a:extLst>
          </p:cNvPr>
          <p:cNvSpPr txBox="1"/>
          <p:nvPr/>
        </p:nvSpPr>
        <p:spPr>
          <a:xfrm>
            <a:off x="4841611" y="5326705"/>
            <a:ext cx="2492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sz="2000" dirty="0">
                <a:latin typeface="Courier" pitchFamily="2" charset="0"/>
              </a:rPr>
              <a:t>D E B A F C H G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6F5E401-0B2C-EC4F-8E9E-845DABAD34AC}"/>
              </a:ext>
            </a:extLst>
          </p:cNvPr>
          <p:cNvSpPr/>
          <p:nvPr/>
        </p:nvSpPr>
        <p:spPr>
          <a:xfrm>
            <a:off x="5696607" y="2627586"/>
            <a:ext cx="391500" cy="420414"/>
          </a:xfrm>
          <a:custGeom>
            <a:avLst/>
            <a:gdLst>
              <a:gd name="connsiteX0" fmla="*/ 0 w 391500"/>
              <a:gd name="connsiteY0" fmla="*/ 420414 h 420414"/>
              <a:gd name="connsiteX1" fmla="*/ 294290 w 391500"/>
              <a:gd name="connsiteY1" fmla="*/ 346842 h 420414"/>
              <a:gd name="connsiteX2" fmla="*/ 388883 w 391500"/>
              <a:gd name="connsiteY2" fmla="*/ 0 h 420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500" h="420414">
                <a:moveTo>
                  <a:pt x="0" y="420414"/>
                </a:moveTo>
                <a:cubicBezTo>
                  <a:pt x="114738" y="418662"/>
                  <a:pt x="229476" y="416911"/>
                  <a:pt x="294290" y="346842"/>
                </a:cubicBezTo>
                <a:cubicBezTo>
                  <a:pt x="359104" y="276773"/>
                  <a:pt x="402897" y="52552"/>
                  <a:pt x="388883" y="0"/>
                </a:cubicBezTo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4B49CF25-B751-D44B-9A6B-635676A5D3A6}"/>
              </a:ext>
            </a:extLst>
          </p:cNvPr>
          <p:cNvSpPr/>
          <p:nvPr/>
        </p:nvSpPr>
        <p:spPr>
          <a:xfrm>
            <a:off x="5304436" y="3258207"/>
            <a:ext cx="139923" cy="956441"/>
          </a:xfrm>
          <a:custGeom>
            <a:avLst/>
            <a:gdLst>
              <a:gd name="connsiteX0" fmla="*/ 139923 w 139923"/>
              <a:gd name="connsiteY0" fmla="*/ 956441 h 956441"/>
              <a:gd name="connsiteX1" fmla="*/ 3288 w 139923"/>
              <a:gd name="connsiteY1" fmla="*/ 504496 h 956441"/>
              <a:gd name="connsiteX2" fmla="*/ 55840 w 139923"/>
              <a:gd name="connsiteY2" fmla="*/ 0 h 956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923" h="956441">
                <a:moveTo>
                  <a:pt x="139923" y="956441"/>
                </a:moveTo>
                <a:cubicBezTo>
                  <a:pt x="78612" y="810172"/>
                  <a:pt x="17302" y="663903"/>
                  <a:pt x="3288" y="504496"/>
                </a:cubicBezTo>
                <a:cubicBezTo>
                  <a:pt x="-10726" y="345089"/>
                  <a:pt x="22557" y="172544"/>
                  <a:pt x="55840" y="0"/>
                </a:cubicBezTo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6396164-72AD-3A47-81B7-7517F49D019D}"/>
              </a:ext>
            </a:extLst>
          </p:cNvPr>
          <p:cNvSpPr/>
          <p:nvPr/>
        </p:nvSpPr>
        <p:spPr>
          <a:xfrm>
            <a:off x="4458734" y="3846786"/>
            <a:ext cx="796438" cy="819807"/>
          </a:xfrm>
          <a:custGeom>
            <a:avLst/>
            <a:gdLst>
              <a:gd name="connsiteX0" fmla="*/ 796438 w 796438"/>
              <a:gd name="connsiteY0" fmla="*/ 819807 h 819807"/>
              <a:gd name="connsiteX1" fmla="*/ 323473 w 796438"/>
              <a:gd name="connsiteY1" fmla="*/ 735724 h 819807"/>
              <a:gd name="connsiteX2" fmla="*/ 8163 w 796438"/>
              <a:gd name="connsiteY2" fmla="*/ 336331 h 819807"/>
              <a:gd name="connsiteX3" fmla="*/ 123776 w 796438"/>
              <a:gd name="connsiteY3" fmla="*/ 0 h 819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6438" h="819807">
                <a:moveTo>
                  <a:pt x="796438" y="819807"/>
                </a:moveTo>
                <a:cubicBezTo>
                  <a:pt x="625645" y="818055"/>
                  <a:pt x="454852" y="816303"/>
                  <a:pt x="323473" y="735724"/>
                </a:cubicBezTo>
                <a:cubicBezTo>
                  <a:pt x="192094" y="655145"/>
                  <a:pt x="41446" y="458952"/>
                  <a:pt x="8163" y="336331"/>
                </a:cubicBezTo>
                <a:cubicBezTo>
                  <a:pt x="-25120" y="213710"/>
                  <a:pt x="49328" y="106855"/>
                  <a:pt x="123776" y="0"/>
                </a:cubicBezTo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F0F54784-AE08-A94C-BCEA-E832510ED6A7}"/>
              </a:ext>
            </a:extLst>
          </p:cNvPr>
          <p:cNvSpPr/>
          <p:nvPr/>
        </p:nvSpPr>
        <p:spPr>
          <a:xfrm>
            <a:off x="4336137" y="2049517"/>
            <a:ext cx="267596" cy="1460938"/>
          </a:xfrm>
          <a:custGeom>
            <a:avLst/>
            <a:gdLst>
              <a:gd name="connsiteX0" fmla="*/ 246373 w 267596"/>
              <a:gd name="connsiteY0" fmla="*/ 1460938 h 1460938"/>
              <a:gd name="connsiteX1" fmla="*/ 25656 w 267596"/>
              <a:gd name="connsiteY1" fmla="*/ 1114097 h 1460938"/>
              <a:gd name="connsiteX2" fmla="*/ 25656 w 267596"/>
              <a:gd name="connsiteY2" fmla="*/ 798786 h 1460938"/>
              <a:gd name="connsiteX3" fmla="*/ 214842 w 267596"/>
              <a:gd name="connsiteY3" fmla="*/ 441435 h 1460938"/>
              <a:gd name="connsiteX4" fmla="*/ 256884 w 267596"/>
              <a:gd name="connsiteY4" fmla="*/ 0 h 146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596" h="1460938">
                <a:moveTo>
                  <a:pt x="246373" y="1460938"/>
                </a:moveTo>
                <a:cubicBezTo>
                  <a:pt x="154407" y="1342697"/>
                  <a:pt x="62442" y="1224456"/>
                  <a:pt x="25656" y="1114097"/>
                </a:cubicBezTo>
                <a:cubicBezTo>
                  <a:pt x="-11130" y="1003738"/>
                  <a:pt x="-5875" y="910896"/>
                  <a:pt x="25656" y="798786"/>
                </a:cubicBezTo>
                <a:cubicBezTo>
                  <a:pt x="57187" y="686676"/>
                  <a:pt x="176304" y="574566"/>
                  <a:pt x="214842" y="441435"/>
                </a:cubicBezTo>
                <a:cubicBezTo>
                  <a:pt x="253380" y="308304"/>
                  <a:pt x="284912" y="12262"/>
                  <a:pt x="256884" y="0"/>
                </a:cubicBezTo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3D581C6-F4D1-6F4F-A8F6-A076F203BD2E}"/>
              </a:ext>
            </a:extLst>
          </p:cNvPr>
          <p:cNvSpPr/>
          <p:nvPr/>
        </p:nvSpPr>
        <p:spPr>
          <a:xfrm>
            <a:off x="6211614" y="2606566"/>
            <a:ext cx="157655" cy="861848"/>
          </a:xfrm>
          <a:custGeom>
            <a:avLst/>
            <a:gdLst>
              <a:gd name="connsiteX0" fmla="*/ 0 w 157655"/>
              <a:gd name="connsiteY0" fmla="*/ 861848 h 861848"/>
              <a:gd name="connsiteX1" fmla="*/ 157655 w 157655"/>
              <a:gd name="connsiteY1" fmla="*/ 420413 h 861848"/>
              <a:gd name="connsiteX2" fmla="*/ 0 w 157655"/>
              <a:gd name="connsiteY2" fmla="*/ 0 h 861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655" h="861848">
                <a:moveTo>
                  <a:pt x="0" y="861848"/>
                </a:moveTo>
                <a:cubicBezTo>
                  <a:pt x="78827" y="712951"/>
                  <a:pt x="157655" y="564054"/>
                  <a:pt x="157655" y="420413"/>
                </a:cubicBezTo>
                <a:cubicBezTo>
                  <a:pt x="157655" y="276772"/>
                  <a:pt x="78827" y="138386"/>
                  <a:pt x="0" y="0"/>
                </a:cubicBezTo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F935A70-329C-B44E-B552-988FBA75C228}"/>
              </a:ext>
            </a:extLst>
          </p:cNvPr>
          <p:cNvSpPr/>
          <p:nvPr/>
        </p:nvSpPr>
        <p:spPr>
          <a:xfrm>
            <a:off x="6390290" y="3247697"/>
            <a:ext cx="403151" cy="630677"/>
          </a:xfrm>
          <a:custGeom>
            <a:avLst/>
            <a:gdLst>
              <a:gd name="connsiteX0" fmla="*/ 0 w 403151"/>
              <a:gd name="connsiteY0" fmla="*/ 620110 h 630677"/>
              <a:gd name="connsiteX1" fmla="*/ 294289 w 403151"/>
              <a:gd name="connsiteY1" fmla="*/ 546537 h 630677"/>
              <a:gd name="connsiteX2" fmla="*/ 399393 w 403151"/>
              <a:gd name="connsiteY2" fmla="*/ 0 h 630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3151" h="630677">
                <a:moveTo>
                  <a:pt x="0" y="620110"/>
                </a:moveTo>
                <a:cubicBezTo>
                  <a:pt x="113861" y="634999"/>
                  <a:pt x="227723" y="649889"/>
                  <a:pt x="294289" y="546537"/>
                </a:cubicBezTo>
                <a:cubicBezTo>
                  <a:pt x="360855" y="443185"/>
                  <a:pt x="418662" y="75324"/>
                  <a:pt x="399393" y="0"/>
                </a:cubicBezTo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70A5BE87-DB35-394B-AC02-429701BE528A}"/>
              </a:ext>
            </a:extLst>
          </p:cNvPr>
          <p:cNvSpPr/>
          <p:nvPr/>
        </p:nvSpPr>
        <p:spPr>
          <a:xfrm>
            <a:off x="6810703" y="3247697"/>
            <a:ext cx="211608" cy="966951"/>
          </a:xfrm>
          <a:custGeom>
            <a:avLst/>
            <a:gdLst>
              <a:gd name="connsiteX0" fmla="*/ 0 w 211608"/>
              <a:gd name="connsiteY0" fmla="*/ 966951 h 966951"/>
              <a:gd name="connsiteX1" fmla="*/ 210207 w 211608"/>
              <a:gd name="connsiteY1" fmla="*/ 451944 h 966951"/>
              <a:gd name="connsiteX2" fmla="*/ 73573 w 211608"/>
              <a:gd name="connsiteY2" fmla="*/ 0 h 966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608" h="966951">
                <a:moveTo>
                  <a:pt x="0" y="966951"/>
                </a:moveTo>
                <a:cubicBezTo>
                  <a:pt x="98972" y="790026"/>
                  <a:pt x="197945" y="613102"/>
                  <a:pt x="210207" y="451944"/>
                </a:cubicBezTo>
                <a:cubicBezTo>
                  <a:pt x="222469" y="290786"/>
                  <a:pt x="152400" y="31531"/>
                  <a:pt x="73573" y="0"/>
                </a:cubicBezTo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156367C3-5A2A-414E-A96C-168B05C571EA}"/>
              </a:ext>
            </a:extLst>
          </p:cNvPr>
          <p:cNvSpPr/>
          <p:nvPr/>
        </p:nvSpPr>
        <p:spPr>
          <a:xfrm>
            <a:off x="7041931" y="3930869"/>
            <a:ext cx="611703" cy="630620"/>
          </a:xfrm>
          <a:custGeom>
            <a:avLst/>
            <a:gdLst>
              <a:gd name="connsiteX0" fmla="*/ 0 w 611703"/>
              <a:gd name="connsiteY0" fmla="*/ 620110 h 630620"/>
              <a:gd name="connsiteX1" fmla="*/ 367862 w 611703"/>
              <a:gd name="connsiteY1" fmla="*/ 609600 h 630620"/>
              <a:gd name="connsiteX2" fmla="*/ 609600 w 611703"/>
              <a:gd name="connsiteY2" fmla="*/ 430924 h 630620"/>
              <a:gd name="connsiteX3" fmla="*/ 493986 w 611703"/>
              <a:gd name="connsiteY3" fmla="*/ 0 h 630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1703" h="630620">
                <a:moveTo>
                  <a:pt x="0" y="620110"/>
                </a:moveTo>
                <a:cubicBezTo>
                  <a:pt x="133131" y="630620"/>
                  <a:pt x="266262" y="641131"/>
                  <a:pt x="367862" y="609600"/>
                </a:cubicBezTo>
                <a:cubicBezTo>
                  <a:pt x="469462" y="578069"/>
                  <a:pt x="588579" y="532524"/>
                  <a:pt x="609600" y="430924"/>
                </a:cubicBezTo>
                <a:cubicBezTo>
                  <a:pt x="630621" y="329324"/>
                  <a:pt x="486979" y="19269"/>
                  <a:pt x="493986" y="0"/>
                </a:cubicBezTo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82CA3DDA-E217-0643-B7AC-999D701FED75}"/>
              </a:ext>
            </a:extLst>
          </p:cNvPr>
          <p:cNvSpPr/>
          <p:nvPr/>
        </p:nvSpPr>
        <p:spPr>
          <a:xfrm>
            <a:off x="7662041" y="2154621"/>
            <a:ext cx="325821" cy="1513489"/>
          </a:xfrm>
          <a:custGeom>
            <a:avLst/>
            <a:gdLst>
              <a:gd name="connsiteX0" fmla="*/ 0 w 325821"/>
              <a:gd name="connsiteY0" fmla="*/ 1513489 h 1513489"/>
              <a:gd name="connsiteX1" fmla="*/ 273269 w 325821"/>
              <a:gd name="connsiteY1" fmla="*/ 872358 h 1513489"/>
              <a:gd name="connsiteX2" fmla="*/ 325821 w 325821"/>
              <a:gd name="connsiteY2" fmla="*/ 0 h 1513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821" h="1513489">
                <a:moveTo>
                  <a:pt x="0" y="1513489"/>
                </a:moveTo>
                <a:cubicBezTo>
                  <a:pt x="109483" y="1319047"/>
                  <a:pt x="218966" y="1124606"/>
                  <a:pt x="273269" y="872358"/>
                </a:cubicBezTo>
                <a:cubicBezTo>
                  <a:pt x="327572" y="620110"/>
                  <a:pt x="204952" y="29779"/>
                  <a:pt x="325821" y="0"/>
                </a:cubicBezTo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25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نخی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پسوندی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253895A-47FB-044B-AB26-8D73671AADFA}"/>
              </a:ext>
            </a:extLst>
          </p:cNvPr>
          <p:cNvSpPr/>
          <p:nvPr/>
        </p:nvSpPr>
        <p:spPr>
          <a:xfrm>
            <a:off x="5844540" y="2112580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73526E5-8B40-F743-AE2F-FD841E8450F1}"/>
              </a:ext>
            </a:extLst>
          </p:cNvPr>
          <p:cNvSpPr/>
          <p:nvPr/>
        </p:nvSpPr>
        <p:spPr>
          <a:xfrm>
            <a:off x="6543478" y="2740836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3F94460-F380-2B49-91BF-A13396FF350F}"/>
              </a:ext>
            </a:extLst>
          </p:cNvPr>
          <p:cNvSpPr/>
          <p:nvPr/>
        </p:nvSpPr>
        <p:spPr>
          <a:xfrm>
            <a:off x="5177133" y="2740836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1C8915A-ED4C-904B-A24F-5A4BA52E12BD}"/>
              </a:ext>
            </a:extLst>
          </p:cNvPr>
          <p:cNvSpPr/>
          <p:nvPr/>
        </p:nvSpPr>
        <p:spPr>
          <a:xfrm>
            <a:off x="4541257" y="3429263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A133AD-36D1-1D4A-B68D-2EA71ED97926}"/>
              </a:ext>
            </a:extLst>
          </p:cNvPr>
          <p:cNvSpPr/>
          <p:nvPr/>
        </p:nvSpPr>
        <p:spPr>
          <a:xfrm>
            <a:off x="5177133" y="4223325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441F80C-CED2-3840-BC78-025FBADC228A}"/>
              </a:ext>
            </a:extLst>
          </p:cNvPr>
          <p:cNvSpPr/>
          <p:nvPr/>
        </p:nvSpPr>
        <p:spPr>
          <a:xfrm>
            <a:off x="5911282" y="3471871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F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F1E6BB8-0D4E-5D4F-B8E0-7B1DB379634A}"/>
              </a:ext>
            </a:extLst>
          </p:cNvPr>
          <p:cNvSpPr/>
          <p:nvPr/>
        </p:nvSpPr>
        <p:spPr>
          <a:xfrm>
            <a:off x="7152421" y="3471871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A7EEEE-CFA6-164A-B705-784E49998948}"/>
              </a:ext>
            </a:extLst>
          </p:cNvPr>
          <p:cNvSpPr/>
          <p:nvPr/>
        </p:nvSpPr>
        <p:spPr>
          <a:xfrm>
            <a:off x="6543478" y="4223325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H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7B48FC-05DF-AB4D-86E5-7F15EDE83136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5606402" y="2541849"/>
            <a:ext cx="311789" cy="2726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D57206D-CD6B-AE40-B986-1CB524751060}"/>
              </a:ext>
            </a:extLst>
          </p:cNvPr>
          <p:cNvCxnSpPr>
            <a:stCxn id="5" idx="5"/>
            <a:endCxn id="6" idx="1"/>
          </p:cNvCxnSpPr>
          <p:nvPr/>
        </p:nvCxnSpPr>
        <p:spPr>
          <a:xfrm>
            <a:off x="6273809" y="2541849"/>
            <a:ext cx="343320" cy="2726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97DC8-A2AC-2642-B489-1C738B98B513}"/>
              </a:ext>
            </a:extLst>
          </p:cNvPr>
          <p:cNvCxnSpPr>
            <a:stCxn id="7" idx="3"/>
            <a:endCxn id="8" idx="7"/>
          </p:cNvCxnSpPr>
          <p:nvPr/>
        </p:nvCxnSpPr>
        <p:spPr>
          <a:xfrm flipH="1">
            <a:off x="4970526" y="3170105"/>
            <a:ext cx="280258" cy="3328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3B2B921-C796-AB44-8C4E-625F53FFCA46}"/>
              </a:ext>
            </a:extLst>
          </p:cNvPr>
          <p:cNvCxnSpPr>
            <a:stCxn id="8" idx="5"/>
            <a:endCxn id="9" idx="1"/>
          </p:cNvCxnSpPr>
          <p:nvPr/>
        </p:nvCxnSpPr>
        <p:spPr>
          <a:xfrm>
            <a:off x="4970526" y="3858532"/>
            <a:ext cx="280258" cy="4384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B0C1BD7-4174-3343-86B9-D0677A2D0F94}"/>
              </a:ext>
            </a:extLst>
          </p:cNvPr>
          <p:cNvCxnSpPr>
            <a:stCxn id="10" idx="7"/>
            <a:endCxn id="6" idx="3"/>
          </p:cNvCxnSpPr>
          <p:nvPr/>
        </p:nvCxnSpPr>
        <p:spPr>
          <a:xfrm flipV="1">
            <a:off x="6340551" y="3170105"/>
            <a:ext cx="276578" cy="3754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FE79262-07BE-1446-9BD7-0AA156E081D9}"/>
              </a:ext>
            </a:extLst>
          </p:cNvPr>
          <p:cNvCxnSpPr>
            <a:stCxn id="6" idx="5"/>
            <a:endCxn id="11" idx="1"/>
          </p:cNvCxnSpPr>
          <p:nvPr/>
        </p:nvCxnSpPr>
        <p:spPr>
          <a:xfrm>
            <a:off x="6972747" y="3170105"/>
            <a:ext cx="253325" cy="3754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1D8A8B8-0782-BE45-A042-BD8B0CE5B460}"/>
              </a:ext>
            </a:extLst>
          </p:cNvPr>
          <p:cNvCxnSpPr>
            <a:stCxn id="11" idx="3"/>
            <a:endCxn id="12" idx="7"/>
          </p:cNvCxnSpPr>
          <p:nvPr/>
        </p:nvCxnSpPr>
        <p:spPr>
          <a:xfrm flipH="1">
            <a:off x="6972747" y="3901140"/>
            <a:ext cx="253325" cy="3958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58774E3-EE7B-F443-8AD4-A5083D2C9BE5}"/>
              </a:ext>
            </a:extLst>
          </p:cNvPr>
          <p:cNvSpPr txBox="1"/>
          <p:nvPr/>
        </p:nvSpPr>
        <p:spPr>
          <a:xfrm>
            <a:off x="4849504" y="5352674"/>
            <a:ext cx="2492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sz="2000" dirty="0">
                <a:latin typeface="Courier" pitchFamily="2" charset="0"/>
              </a:rPr>
              <a:t>E D B F H G C A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769DDA9-8DD2-5347-BA50-F8C8561528E1}"/>
              </a:ext>
            </a:extLst>
          </p:cNvPr>
          <p:cNvSpPr/>
          <p:nvPr/>
        </p:nvSpPr>
        <p:spPr>
          <a:xfrm>
            <a:off x="7010400" y="2830314"/>
            <a:ext cx="674732" cy="690652"/>
          </a:xfrm>
          <a:custGeom>
            <a:avLst/>
            <a:gdLst>
              <a:gd name="connsiteX0" fmla="*/ 567559 w 674732"/>
              <a:gd name="connsiteY0" fmla="*/ 690652 h 690652"/>
              <a:gd name="connsiteX1" fmla="*/ 672662 w 674732"/>
              <a:gd name="connsiteY1" fmla="*/ 406872 h 690652"/>
              <a:gd name="connsiteX2" fmla="*/ 483476 w 674732"/>
              <a:gd name="connsiteY2" fmla="*/ 39010 h 690652"/>
              <a:gd name="connsiteX3" fmla="*/ 0 w 674732"/>
              <a:gd name="connsiteY3" fmla="*/ 28500 h 690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732" h="690652">
                <a:moveTo>
                  <a:pt x="567559" y="690652"/>
                </a:moveTo>
                <a:cubicBezTo>
                  <a:pt x="627117" y="603065"/>
                  <a:pt x="686676" y="515479"/>
                  <a:pt x="672662" y="406872"/>
                </a:cubicBezTo>
                <a:cubicBezTo>
                  <a:pt x="658648" y="298265"/>
                  <a:pt x="595586" y="102072"/>
                  <a:pt x="483476" y="39010"/>
                </a:cubicBezTo>
                <a:cubicBezTo>
                  <a:pt x="371366" y="-24052"/>
                  <a:pt x="185683" y="2224"/>
                  <a:pt x="0" y="28500"/>
                </a:cubicBezTo>
              </a:path>
            </a:pathLst>
          </a:custGeom>
          <a:noFill/>
          <a:ln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95927E0-5178-1A4B-ABCF-2EB0E488818A}"/>
              </a:ext>
            </a:extLst>
          </p:cNvPr>
          <p:cNvSpPr/>
          <p:nvPr/>
        </p:nvSpPr>
        <p:spPr>
          <a:xfrm>
            <a:off x="7041931" y="3930869"/>
            <a:ext cx="627953" cy="660277"/>
          </a:xfrm>
          <a:custGeom>
            <a:avLst/>
            <a:gdLst>
              <a:gd name="connsiteX0" fmla="*/ 0 w 627953"/>
              <a:gd name="connsiteY0" fmla="*/ 609600 h 660277"/>
              <a:gd name="connsiteX1" fmla="*/ 588579 w 627953"/>
              <a:gd name="connsiteY1" fmla="*/ 599090 h 660277"/>
              <a:gd name="connsiteX2" fmla="*/ 525517 w 627953"/>
              <a:gd name="connsiteY2" fmla="*/ 0 h 66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7953" h="660277">
                <a:moveTo>
                  <a:pt x="0" y="609600"/>
                </a:moveTo>
                <a:cubicBezTo>
                  <a:pt x="250496" y="655145"/>
                  <a:pt x="500993" y="700690"/>
                  <a:pt x="588579" y="599090"/>
                </a:cubicBezTo>
                <a:cubicBezTo>
                  <a:pt x="676165" y="497490"/>
                  <a:pt x="600841" y="248745"/>
                  <a:pt x="525517" y="0"/>
                </a:cubicBezTo>
              </a:path>
            </a:pathLst>
          </a:custGeom>
          <a:noFill/>
          <a:ln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4789EC50-5886-2946-9B7E-E52B4948E38C}"/>
              </a:ext>
            </a:extLst>
          </p:cNvPr>
          <p:cNvSpPr/>
          <p:nvPr/>
        </p:nvSpPr>
        <p:spPr>
          <a:xfrm>
            <a:off x="5065986" y="3699641"/>
            <a:ext cx="536028" cy="578069"/>
          </a:xfrm>
          <a:custGeom>
            <a:avLst/>
            <a:gdLst>
              <a:gd name="connsiteX0" fmla="*/ 536028 w 536028"/>
              <a:gd name="connsiteY0" fmla="*/ 578069 h 578069"/>
              <a:gd name="connsiteX1" fmla="*/ 441435 w 536028"/>
              <a:gd name="connsiteY1" fmla="*/ 273269 h 578069"/>
              <a:gd name="connsiteX2" fmla="*/ 0 w 536028"/>
              <a:gd name="connsiteY2" fmla="*/ 0 h 57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6028" h="578069">
                <a:moveTo>
                  <a:pt x="536028" y="578069"/>
                </a:moveTo>
                <a:cubicBezTo>
                  <a:pt x="533400" y="473841"/>
                  <a:pt x="530773" y="369614"/>
                  <a:pt x="441435" y="273269"/>
                </a:cubicBezTo>
                <a:cubicBezTo>
                  <a:pt x="352097" y="176924"/>
                  <a:pt x="54303" y="66565"/>
                  <a:pt x="0" y="0"/>
                </a:cubicBezTo>
              </a:path>
            </a:pathLst>
          </a:custGeom>
          <a:noFill/>
          <a:ln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3AC33765-53CE-2B42-82EF-D45C1E58EF93}"/>
              </a:ext>
            </a:extLst>
          </p:cNvPr>
          <p:cNvSpPr/>
          <p:nvPr/>
        </p:nvSpPr>
        <p:spPr>
          <a:xfrm>
            <a:off x="5696607" y="2932386"/>
            <a:ext cx="488960" cy="536028"/>
          </a:xfrm>
          <a:custGeom>
            <a:avLst/>
            <a:gdLst>
              <a:gd name="connsiteX0" fmla="*/ 0 w 488960"/>
              <a:gd name="connsiteY0" fmla="*/ 0 h 536028"/>
              <a:gd name="connsiteX1" fmla="*/ 420414 w 488960"/>
              <a:gd name="connsiteY1" fmla="*/ 178676 h 536028"/>
              <a:gd name="connsiteX2" fmla="*/ 483476 w 488960"/>
              <a:gd name="connsiteY2" fmla="*/ 536028 h 536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8960" h="536028">
                <a:moveTo>
                  <a:pt x="0" y="0"/>
                </a:moveTo>
                <a:cubicBezTo>
                  <a:pt x="169917" y="44669"/>
                  <a:pt x="339835" y="89338"/>
                  <a:pt x="420414" y="178676"/>
                </a:cubicBezTo>
                <a:cubicBezTo>
                  <a:pt x="500993" y="268014"/>
                  <a:pt x="492234" y="402021"/>
                  <a:pt x="483476" y="536028"/>
                </a:cubicBezTo>
              </a:path>
            </a:pathLst>
          </a:custGeom>
          <a:noFill/>
          <a:ln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0D33D061-1711-A04E-AD68-569B6B32A052}"/>
              </a:ext>
            </a:extLst>
          </p:cNvPr>
          <p:cNvSpPr/>
          <p:nvPr/>
        </p:nvSpPr>
        <p:spPr>
          <a:xfrm>
            <a:off x="5507421" y="3247697"/>
            <a:ext cx="420413" cy="346841"/>
          </a:xfrm>
          <a:custGeom>
            <a:avLst/>
            <a:gdLst>
              <a:gd name="connsiteX0" fmla="*/ 420413 w 420413"/>
              <a:gd name="connsiteY0" fmla="*/ 346841 h 346841"/>
              <a:gd name="connsiteX1" fmla="*/ 147145 w 420413"/>
              <a:gd name="connsiteY1" fmla="*/ 220717 h 346841"/>
              <a:gd name="connsiteX2" fmla="*/ 0 w 420413"/>
              <a:gd name="connsiteY2" fmla="*/ 0 h 34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0413" h="346841">
                <a:moveTo>
                  <a:pt x="420413" y="346841"/>
                </a:moveTo>
                <a:cubicBezTo>
                  <a:pt x="318813" y="312682"/>
                  <a:pt x="217214" y="278524"/>
                  <a:pt x="147145" y="220717"/>
                </a:cubicBezTo>
                <a:cubicBezTo>
                  <a:pt x="77076" y="162910"/>
                  <a:pt x="24524" y="22772"/>
                  <a:pt x="0" y="0"/>
                </a:cubicBezTo>
              </a:path>
            </a:pathLst>
          </a:custGeom>
          <a:noFill/>
          <a:ln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5FFF576A-CCB9-B541-9467-87DE31D6F50B}"/>
              </a:ext>
            </a:extLst>
          </p:cNvPr>
          <p:cNvSpPr/>
          <p:nvPr/>
        </p:nvSpPr>
        <p:spPr>
          <a:xfrm>
            <a:off x="6421821" y="3773214"/>
            <a:ext cx="346841" cy="441434"/>
          </a:xfrm>
          <a:custGeom>
            <a:avLst/>
            <a:gdLst>
              <a:gd name="connsiteX0" fmla="*/ 0 w 346841"/>
              <a:gd name="connsiteY0" fmla="*/ 0 h 441434"/>
              <a:gd name="connsiteX1" fmla="*/ 241738 w 346841"/>
              <a:gd name="connsiteY1" fmla="*/ 126124 h 441434"/>
              <a:gd name="connsiteX2" fmla="*/ 346841 w 346841"/>
              <a:gd name="connsiteY2" fmla="*/ 441434 h 441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841" h="441434">
                <a:moveTo>
                  <a:pt x="0" y="0"/>
                </a:moveTo>
                <a:cubicBezTo>
                  <a:pt x="91965" y="26276"/>
                  <a:pt x="183931" y="52552"/>
                  <a:pt x="241738" y="126124"/>
                </a:cubicBezTo>
                <a:cubicBezTo>
                  <a:pt x="299545" y="199696"/>
                  <a:pt x="329324" y="411655"/>
                  <a:pt x="346841" y="441434"/>
                </a:cubicBezTo>
              </a:path>
            </a:pathLst>
          </a:custGeom>
          <a:noFill/>
          <a:ln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02C92A2A-6419-084F-8C4C-322330FC8CFA}"/>
              </a:ext>
            </a:extLst>
          </p:cNvPr>
          <p:cNvSpPr/>
          <p:nvPr/>
        </p:nvSpPr>
        <p:spPr>
          <a:xfrm>
            <a:off x="6264166" y="3962400"/>
            <a:ext cx="304800" cy="409903"/>
          </a:xfrm>
          <a:custGeom>
            <a:avLst/>
            <a:gdLst>
              <a:gd name="connsiteX0" fmla="*/ 304800 w 304800"/>
              <a:gd name="connsiteY0" fmla="*/ 409903 h 409903"/>
              <a:gd name="connsiteX1" fmla="*/ 136634 w 304800"/>
              <a:gd name="connsiteY1" fmla="*/ 304800 h 409903"/>
              <a:gd name="connsiteX2" fmla="*/ 0 w 304800"/>
              <a:gd name="connsiteY2" fmla="*/ 0 h 409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800" h="409903">
                <a:moveTo>
                  <a:pt x="304800" y="409903"/>
                </a:moveTo>
                <a:cubicBezTo>
                  <a:pt x="246117" y="391510"/>
                  <a:pt x="187434" y="373117"/>
                  <a:pt x="136634" y="304800"/>
                </a:cubicBezTo>
                <a:cubicBezTo>
                  <a:pt x="85834" y="236483"/>
                  <a:pt x="42917" y="118241"/>
                  <a:pt x="0" y="0"/>
                </a:cubicBezTo>
              </a:path>
            </a:pathLst>
          </a:custGeom>
          <a:noFill/>
          <a:ln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B0F80B8-E8A3-3648-B731-0806B219BF87}"/>
              </a:ext>
            </a:extLst>
          </p:cNvPr>
          <p:cNvSpPr/>
          <p:nvPr/>
        </p:nvSpPr>
        <p:spPr>
          <a:xfrm>
            <a:off x="4669178" y="3909848"/>
            <a:ext cx="491401" cy="546538"/>
          </a:xfrm>
          <a:custGeom>
            <a:avLst/>
            <a:gdLst>
              <a:gd name="connsiteX0" fmla="*/ 28946 w 491401"/>
              <a:gd name="connsiteY0" fmla="*/ 0 h 546538"/>
              <a:gd name="connsiteX1" fmla="*/ 49967 w 491401"/>
              <a:gd name="connsiteY1" fmla="*/ 409904 h 546538"/>
              <a:gd name="connsiteX2" fmla="*/ 491401 w 491401"/>
              <a:gd name="connsiteY2" fmla="*/ 546538 h 54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1401" h="546538">
                <a:moveTo>
                  <a:pt x="28946" y="0"/>
                </a:moveTo>
                <a:cubicBezTo>
                  <a:pt x="918" y="159407"/>
                  <a:pt x="-27109" y="318814"/>
                  <a:pt x="49967" y="409904"/>
                </a:cubicBezTo>
                <a:cubicBezTo>
                  <a:pt x="127043" y="500994"/>
                  <a:pt x="309222" y="523766"/>
                  <a:pt x="491401" y="546538"/>
                </a:cubicBezTo>
              </a:path>
            </a:pathLst>
          </a:custGeom>
          <a:noFill/>
          <a:ln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B79F421C-5234-7245-97CB-7E9BC14927BE}"/>
              </a:ext>
            </a:extLst>
          </p:cNvPr>
          <p:cNvSpPr/>
          <p:nvPr/>
        </p:nvSpPr>
        <p:spPr>
          <a:xfrm>
            <a:off x="3950863" y="2175641"/>
            <a:ext cx="1272778" cy="2694980"/>
          </a:xfrm>
          <a:custGeom>
            <a:avLst/>
            <a:gdLst>
              <a:gd name="connsiteX0" fmla="*/ 1272778 w 1272778"/>
              <a:gd name="connsiteY0" fmla="*/ 2448911 h 2694980"/>
              <a:gd name="connsiteX1" fmla="*/ 904916 w 1272778"/>
              <a:gd name="connsiteY1" fmla="*/ 2690649 h 2694980"/>
              <a:gd name="connsiteX2" fmla="*/ 295316 w 1272778"/>
              <a:gd name="connsiteY2" fmla="*/ 2564525 h 2694980"/>
              <a:gd name="connsiteX3" fmla="*/ 22047 w 1272778"/>
              <a:gd name="connsiteY3" fmla="*/ 2091559 h 2694980"/>
              <a:gd name="connsiteX4" fmla="*/ 53578 w 1272778"/>
              <a:gd name="connsiteY4" fmla="*/ 1534511 h 2694980"/>
              <a:gd name="connsiteX5" fmla="*/ 347868 w 1272778"/>
              <a:gd name="connsiteY5" fmla="*/ 956442 h 2694980"/>
              <a:gd name="connsiteX6" fmla="*/ 431951 w 1272778"/>
              <a:gd name="connsiteY6" fmla="*/ 0 h 269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72778" h="2694980">
                <a:moveTo>
                  <a:pt x="1272778" y="2448911"/>
                </a:moveTo>
                <a:cubicBezTo>
                  <a:pt x="1170302" y="2560145"/>
                  <a:pt x="1067826" y="2671380"/>
                  <a:pt x="904916" y="2690649"/>
                </a:cubicBezTo>
                <a:cubicBezTo>
                  <a:pt x="742006" y="2709918"/>
                  <a:pt x="442461" y="2664373"/>
                  <a:pt x="295316" y="2564525"/>
                </a:cubicBezTo>
                <a:cubicBezTo>
                  <a:pt x="148171" y="2464677"/>
                  <a:pt x="62337" y="2263228"/>
                  <a:pt x="22047" y="2091559"/>
                </a:cubicBezTo>
                <a:cubicBezTo>
                  <a:pt x="-18243" y="1919890"/>
                  <a:pt x="-725" y="1723697"/>
                  <a:pt x="53578" y="1534511"/>
                </a:cubicBezTo>
                <a:cubicBezTo>
                  <a:pt x="107881" y="1345325"/>
                  <a:pt x="284806" y="1212194"/>
                  <a:pt x="347868" y="956442"/>
                </a:cubicBezTo>
                <a:cubicBezTo>
                  <a:pt x="410930" y="700690"/>
                  <a:pt x="430199" y="162910"/>
                  <a:pt x="431951" y="0"/>
                </a:cubicBezTo>
              </a:path>
            </a:pathLst>
          </a:custGeom>
          <a:noFill/>
          <a:ln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444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pplication of Tree Data Structures | by Chris Mastel | Medium">
            <a:extLst>
              <a:ext uri="{FF2B5EF4-FFF2-40B4-BE49-F238E27FC236}">
                <a16:creationId xmlns:a16="http://schemas.microsoft.com/office/drawing/2014/main" id="{B67340CF-3B96-EC42-AEBB-9E41D5201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17" y="0"/>
            <a:ext cx="5876801" cy="573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CC7D71-207D-3E4A-B399-F2734CE047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43200"/>
            <a:ext cx="9144000" cy="1371600"/>
          </a:xfrm>
        </p:spPr>
        <p:txBody>
          <a:bodyPr/>
          <a:lstStyle/>
          <a:p>
            <a:pPr algn="r" rtl="1">
              <a:lnSpc>
                <a:spcPct val="100000"/>
              </a:lnSpc>
            </a:pPr>
            <a:r>
              <a:rPr lang="fa-IR" dirty="0">
                <a:effectLst/>
                <a:latin typeface="IRTitr" panose="02000506000000020002" pitchFamily="2" charset="-78"/>
                <a:cs typeface="IRTitr" panose="02000506000000020002" pitchFamily="2" charset="-78"/>
              </a:rPr>
              <a:t>کاربرد‌ ها</a:t>
            </a:r>
            <a:endParaRPr lang="en-US" dirty="0">
              <a:effectLst/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752539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عبارت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عبارت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پرانتز‌گذاری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شده.</a:t>
            </a:r>
          </a:p>
          <a:p>
            <a:pPr marL="0" indent="0">
              <a:buNone/>
            </a:pPr>
            <a:r>
              <a:rPr lang="en-US" dirty="0">
                <a:latin typeface="Century" panose="020406040505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E := a | (</a:t>
            </a:r>
            <a:r>
              <a:rPr lang="fa-IR" dirty="0">
                <a:latin typeface="Century" panose="020406040505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𝛼</a:t>
            </a:r>
            <a:r>
              <a:rPr lang="el-GR" dirty="0">
                <a:latin typeface="Century" panose="020406040505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E) | (E </a:t>
            </a:r>
            <a:r>
              <a:rPr lang="en-US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β</a:t>
            </a:r>
            <a:r>
              <a:rPr lang="el-GR" dirty="0">
                <a:latin typeface="Century" panose="020406040505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E) </a:t>
            </a:r>
          </a:p>
          <a:p>
            <a:pPr marL="0" indent="0">
              <a:buNone/>
            </a:pPr>
            <a:r>
              <a:rPr lang="en-US" dirty="0">
                <a:latin typeface="Century" panose="020406040505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 := variable</a:t>
            </a:r>
            <a:endParaRPr lang="fa-IR" dirty="0">
              <a:latin typeface="Century" panose="020406040505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l-GR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α</a:t>
            </a:r>
            <a:r>
              <a:rPr lang="el-GR" dirty="0">
                <a:latin typeface="Century" panose="020406040505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:= </a:t>
            </a:r>
            <a:r>
              <a:rPr lang="en-US" dirty="0">
                <a:latin typeface="Century" panose="020406040505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unary</a:t>
            </a:r>
            <a:r>
              <a:rPr lang="fa-IR" dirty="0">
                <a:latin typeface="Century" panose="020406040505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operator</a:t>
            </a:r>
            <a:r>
              <a:rPr lang="fa-IR" dirty="0">
                <a:latin typeface="Century" panose="020406040505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latin typeface="Century" panose="020406040505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[~, log, sin, cos, ...]</a:t>
            </a:r>
            <a:endParaRPr lang="fa-IR" dirty="0">
              <a:latin typeface="Century" panose="020406040505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l-GR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β</a:t>
            </a:r>
            <a:r>
              <a:rPr lang="el-GR" dirty="0">
                <a:latin typeface="Century" panose="020406040505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:= </a:t>
            </a:r>
            <a:r>
              <a:rPr lang="en-US" dirty="0">
                <a:latin typeface="Century" panose="020406040505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binary operator</a:t>
            </a:r>
            <a:r>
              <a:rPr lang="fa-IR" dirty="0">
                <a:latin typeface="Century" panose="020406040505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latin typeface="Century" panose="020406040505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[^, ×, /, +, -, ...]</a:t>
            </a:r>
            <a:endParaRPr lang="fa-IR" dirty="0">
              <a:latin typeface="Century" panose="020406040505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algn="r" rtl="1"/>
            <a:r>
              <a:rPr lang="fa-IR" dirty="0">
                <a:latin typeface="IRMitra" panose="02000506000000020002" pitchFamily="2" charset="-78"/>
                <a:ea typeface="Cambria Math" panose="02040503050406030204" pitchFamily="18" charset="0"/>
                <a:cs typeface="IRMitra" panose="02000506000000020002" pitchFamily="2" charset="-78"/>
              </a:rPr>
              <a:t>مثال</a:t>
            </a:r>
          </a:p>
          <a:p>
            <a:pPr algn="r" rtl="1"/>
            <a:endParaRPr lang="en-US" dirty="0">
              <a:latin typeface="IRMitra" panose="02000506000000020002" pitchFamily="2" charset="-78"/>
              <a:ea typeface="Cambria Math" panose="02040503050406030204" pitchFamily="18" charset="0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5C1817C-102D-5C4B-ABB4-E63275B822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037867"/>
              </p:ext>
            </p:extLst>
          </p:nvPr>
        </p:nvGraphicFramePr>
        <p:xfrm>
          <a:off x="1524000" y="5396769"/>
          <a:ext cx="9144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89583264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7861144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1609346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0479086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10964982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639473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61856683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22374383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750651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16398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4612892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6033032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69672515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7222334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306791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9348294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6037674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91636153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263143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31844336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( </a:t>
                      </a:r>
                      <a:endParaRPr lang="en-US" sz="1800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~ </a:t>
                      </a:r>
                      <a:endParaRPr lang="en-US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( </a:t>
                      </a:r>
                      <a:endParaRPr lang="en-US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a </a:t>
                      </a:r>
                      <a:endParaRPr lang="en-US" sz="1800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+ </a:t>
                      </a:r>
                      <a:endParaRPr lang="en-US" sz="1800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( </a:t>
                      </a:r>
                      <a:endParaRPr lang="en-US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( </a:t>
                      </a:r>
                      <a:endParaRPr lang="en-US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b </a:t>
                      </a:r>
                      <a:endParaRPr lang="en-US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/ </a:t>
                      </a:r>
                      <a:endParaRPr lang="en-US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c </a:t>
                      </a:r>
                      <a:endParaRPr lang="en-US" sz="1800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) </a:t>
                      </a:r>
                      <a:endParaRPr lang="en-US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* </a:t>
                      </a:r>
                      <a:endParaRPr lang="en-US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( </a:t>
                      </a:r>
                      <a:endParaRPr lang="en-US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d </a:t>
                      </a:r>
                      <a:endParaRPr lang="en-US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^ </a:t>
                      </a:r>
                      <a:endParaRPr lang="en-US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e </a:t>
                      </a:r>
                      <a:endParaRPr lang="en-US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) </a:t>
                      </a:r>
                      <a:endParaRPr lang="en-US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fa-IR" sz="1800" dirty="0">
                          <a:effectLst/>
                        </a:rPr>
                        <a:t>(</a:t>
                      </a:r>
                      <a:endParaRPr lang="en-US" sz="1800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fa-IR" sz="1800" dirty="0">
                          <a:effectLst/>
                        </a:rPr>
                        <a:t>(</a:t>
                      </a:r>
                      <a:endParaRPr lang="en-US" sz="1800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fa-IR" sz="1800" dirty="0">
                          <a:effectLst/>
                        </a:rPr>
                        <a:t>(</a:t>
                      </a:r>
                      <a:endParaRPr lang="en-US" sz="1800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607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5045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IRTitr" panose="02000506000000020002" pitchFamily="2" charset="-78"/>
              </a:rPr>
              <a:t>k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تایی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grpSp>
        <p:nvGrpSpPr>
          <p:cNvPr id="80" name="Graphic 4">
            <a:extLst>
              <a:ext uri="{FF2B5EF4-FFF2-40B4-BE49-F238E27FC236}">
                <a16:creationId xmlns:a16="http://schemas.microsoft.com/office/drawing/2014/main" id="{05C5A1CF-1A0F-2B4F-8929-61C63EF0BD0B}"/>
              </a:ext>
            </a:extLst>
          </p:cNvPr>
          <p:cNvGrpSpPr/>
          <p:nvPr/>
        </p:nvGrpSpPr>
        <p:grpSpPr>
          <a:xfrm>
            <a:off x="838200" y="3217862"/>
            <a:ext cx="5245100" cy="2957195"/>
            <a:chOff x="838200" y="3217862"/>
            <a:chExt cx="5245100" cy="2957195"/>
          </a:xfrm>
        </p:grpSpPr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2DAD0192-D6DF-3E41-8A84-5EE1DDDCAD0A}"/>
                </a:ext>
              </a:extLst>
            </p:cNvPr>
            <p:cNvSpPr/>
            <p:nvPr/>
          </p:nvSpPr>
          <p:spPr>
            <a:xfrm>
              <a:off x="838200" y="3217862"/>
              <a:ext cx="5245100" cy="2957195"/>
            </a:xfrm>
            <a:custGeom>
              <a:avLst/>
              <a:gdLst>
                <a:gd name="connsiteX0" fmla="*/ 4 w 5245100"/>
                <a:gd name="connsiteY0" fmla="*/ 2957424 h 2957195"/>
                <a:gd name="connsiteX1" fmla="*/ 4 w 5245100"/>
                <a:gd name="connsiteY1" fmla="*/ 229 h 2957195"/>
                <a:gd name="connsiteX2" fmla="*/ 5245104 w 5245100"/>
                <a:gd name="connsiteY2" fmla="*/ 229 h 2957195"/>
                <a:gd name="connsiteX3" fmla="*/ 5245104 w 5245100"/>
                <a:gd name="connsiteY3" fmla="*/ 2957424 h 2957195"/>
                <a:gd name="connsiteX4" fmla="*/ 4 w 5245100"/>
                <a:gd name="connsiteY4" fmla="*/ 2957424 h 295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5100" h="2957195">
                  <a:moveTo>
                    <a:pt x="4" y="2957424"/>
                  </a:moveTo>
                  <a:lnTo>
                    <a:pt x="4" y="229"/>
                  </a:lnTo>
                  <a:lnTo>
                    <a:pt x="5245104" y="229"/>
                  </a:lnTo>
                  <a:lnTo>
                    <a:pt x="5245104" y="2957424"/>
                  </a:lnTo>
                  <a:lnTo>
                    <a:pt x="4" y="2957424"/>
                  </a:lnTo>
                  <a:close/>
                </a:path>
              </a:pathLst>
            </a:custGeom>
            <a:solidFill>
              <a:srgbClr val="FFFFF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algn="r" defTabSz="914400" rtl="1" eaLnBrk="1" latinLnBrk="0" hangingPunct="1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392BDD1F-703B-7845-A6FF-2339B4DFF658}"/>
                </a:ext>
              </a:extLst>
            </p:cNvPr>
            <p:cNvSpPr/>
            <p:nvPr/>
          </p:nvSpPr>
          <p:spPr>
            <a:xfrm>
              <a:off x="2971800" y="3370262"/>
              <a:ext cx="482600" cy="472567"/>
            </a:xfrm>
            <a:custGeom>
              <a:avLst/>
              <a:gdLst>
                <a:gd name="connsiteX0" fmla="*/ 4 w 482600"/>
                <a:gd name="connsiteY0" fmla="*/ 472796 h 472567"/>
                <a:gd name="connsiteX1" fmla="*/ 4 w 482600"/>
                <a:gd name="connsiteY1" fmla="*/ 229 h 472567"/>
                <a:gd name="connsiteX2" fmla="*/ 482604 w 482600"/>
                <a:gd name="connsiteY2" fmla="*/ 229 h 472567"/>
                <a:gd name="connsiteX3" fmla="*/ 482604 w 482600"/>
                <a:gd name="connsiteY3" fmla="*/ 472796 h 472567"/>
                <a:gd name="connsiteX4" fmla="*/ 4 w 482600"/>
                <a:gd name="connsiteY4" fmla="*/ 472796 h 47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600" h="472567">
                  <a:moveTo>
                    <a:pt x="4" y="472796"/>
                  </a:moveTo>
                  <a:lnTo>
                    <a:pt x="4" y="229"/>
                  </a:lnTo>
                  <a:lnTo>
                    <a:pt x="482604" y="229"/>
                  </a:lnTo>
                  <a:lnTo>
                    <a:pt x="4826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2CF10CCB-AE05-E64C-8557-16431FDE0BF7}"/>
                </a:ext>
              </a:extLst>
            </p:cNvPr>
            <p:cNvSpPr/>
            <p:nvPr/>
          </p:nvSpPr>
          <p:spPr>
            <a:xfrm>
              <a:off x="2476500" y="4096830"/>
              <a:ext cx="1473200" cy="472566"/>
            </a:xfrm>
            <a:custGeom>
              <a:avLst/>
              <a:gdLst>
                <a:gd name="connsiteX0" fmla="*/ 4 w 1473200"/>
                <a:gd name="connsiteY0" fmla="*/ 472796 h 472566"/>
                <a:gd name="connsiteX1" fmla="*/ 4 w 1473200"/>
                <a:gd name="connsiteY1" fmla="*/ 229 h 472566"/>
                <a:gd name="connsiteX2" fmla="*/ 1473204 w 1473200"/>
                <a:gd name="connsiteY2" fmla="*/ 229 h 472566"/>
                <a:gd name="connsiteX3" fmla="*/ 1473204 w 1473200"/>
                <a:gd name="connsiteY3" fmla="*/ 472796 h 472566"/>
                <a:gd name="connsiteX4" fmla="*/ 4 w 1473200"/>
                <a:gd name="connsiteY4" fmla="*/ 472796 h 47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200" h="472566">
                  <a:moveTo>
                    <a:pt x="4" y="472796"/>
                  </a:moveTo>
                  <a:lnTo>
                    <a:pt x="4" y="229"/>
                  </a:lnTo>
                  <a:lnTo>
                    <a:pt x="1473204" y="229"/>
                  </a:lnTo>
                  <a:lnTo>
                    <a:pt x="14732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0CE0626F-5E78-4445-925C-A06FCD917311}"/>
                </a:ext>
              </a:extLst>
            </p:cNvPr>
            <p:cNvSpPr/>
            <p:nvPr/>
          </p:nvSpPr>
          <p:spPr>
            <a:xfrm>
              <a:off x="990600" y="4823396"/>
              <a:ext cx="4445000" cy="472694"/>
            </a:xfrm>
            <a:custGeom>
              <a:avLst/>
              <a:gdLst>
                <a:gd name="connsiteX0" fmla="*/ 4 w 4445000"/>
                <a:gd name="connsiteY0" fmla="*/ 472923 h 472694"/>
                <a:gd name="connsiteX1" fmla="*/ 4 w 4445000"/>
                <a:gd name="connsiteY1" fmla="*/ 229 h 472694"/>
                <a:gd name="connsiteX2" fmla="*/ 4445004 w 4445000"/>
                <a:gd name="connsiteY2" fmla="*/ 229 h 472694"/>
                <a:gd name="connsiteX3" fmla="*/ 4445004 w 4445000"/>
                <a:gd name="connsiteY3" fmla="*/ 472923 h 472694"/>
                <a:gd name="connsiteX4" fmla="*/ 4 w 4445000"/>
                <a:gd name="connsiteY4" fmla="*/ 472923 h 472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5000" h="472694">
                  <a:moveTo>
                    <a:pt x="4" y="472923"/>
                  </a:moveTo>
                  <a:lnTo>
                    <a:pt x="4" y="229"/>
                  </a:lnTo>
                  <a:lnTo>
                    <a:pt x="4445004" y="229"/>
                  </a:lnTo>
                  <a:lnTo>
                    <a:pt x="4445004" y="472923"/>
                  </a:lnTo>
                  <a:lnTo>
                    <a:pt x="4" y="472923"/>
                  </a:lnTo>
                  <a:close/>
                </a:path>
              </a:pathLst>
            </a:custGeom>
            <a:noFill/>
            <a:ln w="126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708B9439-C585-3E46-BCFD-CD0BC9BF0670}"/>
                </a:ext>
              </a:extLst>
            </p:cNvPr>
            <p:cNvSpPr/>
            <p:nvPr/>
          </p:nvSpPr>
          <p:spPr>
            <a:xfrm>
              <a:off x="4457700" y="5550091"/>
              <a:ext cx="1473200" cy="472566"/>
            </a:xfrm>
            <a:custGeom>
              <a:avLst/>
              <a:gdLst>
                <a:gd name="connsiteX0" fmla="*/ 4 w 1473200"/>
                <a:gd name="connsiteY0" fmla="*/ 472796 h 472566"/>
                <a:gd name="connsiteX1" fmla="*/ 4 w 1473200"/>
                <a:gd name="connsiteY1" fmla="*/ 229 h 472566"/>
                <a:gd name="connsiteX2" fmla="*/ 1473204 w 1473200"/>
                <a:gd name="connsiteY2" fmla="*/ 229 h 472566"/>
                <a:gd name="connsiteX3" fmla="*/ 1473204 w 1473200"/>
                <a:gd name="connsiteY3" fmla="*/ 472796 h 472566"/>
                <a:gd name="connsiteX4" fmla="*/ 4 w 1473200"/>
                <a:gd name="connsiteY4" fmla="*/ 472796 h 47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200" h="472566">
                  <a:moveTo>
                    <a:pt x="4" y="472796"/>
                  </a:moveTo>
                  <a:lnTo>
                    <a:pt x="4" y="229"/>
                  </a:lnTo>
                  <a:lnTo>
                    <a:pt x="1473204" y="229"/>
                  </a:lnTo>
                  <a:lnTo>
                    <a:pt x="14732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6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3077083" y="3470466"/>
              <a:ext cx="272034" cy="272034"/>
              <a:chOff x="3077083" y="3470466"/>
              <a:chExt cx="272034" cy="272034"/>
            </a:xfrm>
          </p:grpSpPr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7EF50A0C-195F-B34D-AA82-CF9DC848B3D4}"/>
                  </a:ext>
                </a:extLst>
              </p:cNvPr>
              <p:cNvSpPr/>
              <p:nvPr/>
            </p:nvSpPr>
            <p:spPr>
              <a:xfrm>
                <a:off x="3077083" y="3470466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DAF40E8-9C40-AD47-87ED-3660816A8BEA}"/>
                  </a:ext>
                </a:extLst>
              </p:cNvPr>
              <p:cNvSpPr txBox="1"/>
              <p:nvPr/>
            </p:nvSpPr>
            <p:spPr>
              <a:xfrm>
                <a:off x="3077210" y="3468052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0</a:t>
                </a:r>
              </a:p>
            </p:txBody>
          </p:sp>
        </p:grpSp>
        <p:grpSp>
          <p:nvGrpSpPr>
            <p:cNvPr id="89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3572383" y="4197160"/>
              <a:ext cx="272034" cy="272034"/>
              <a:chOff x="3572383" y="4197160"/>
              <a:chExt cx="272034" cy="272034"/>
            </a:xfrm>
          </p:grpSpPr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B1EEF254-3ABA-634D-BEFD-C9F3786B6C20}"/>
                  </a:ext>
                </a:extLst>
              </p:cNvPr>
              <p:cNvSpPr/>
              <p:nvPr/>
            </p:nvSpPr>
            <p:spPr>
              <a:xfrm>
                <a:off x="3572383" y="4197160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AD2E194-48BB-0A47-B1FA-AD79E3D16CB7}"/>
                  </a:ext>
                </a:extLst>
              </p:cNvPr>
              <p:cNvSpPr txBox="1"/>
              <p:nvPr/>
            </p:nvSpPr>
            <p:spPr>
              <a:xfrm>
                <a:off x="3572510" y="4194746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</a:t>
                </a:r>
              </a:p>
            </p:txBody>
          </p:sp>
        </p:grp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91A1394C-B50F-CB42-BFE3-907141C8D0C6}"/>
                </a:ext>
              </a:extLst>
            </p:cNvPr>
            <p:cNvSpPr/>
            <p:nvPr/>
          </p:nvSpPr>
          <p:spPr>
            <a:xfrm>
              <a:off x="3286125" y="3722687"/>
              <a:ext cx="348869" cy="493902"/>
            </a:xfrm>
            <a:custGeom>
              <a:avLst/>
              <a:gdLst>
                <a:gd name="connsiteX0" fmla="*/ 4 w 348869"/>
                <a:gd name="connsiteY0" fmla="*/ 229 h 493902"/>
                <a:gd name="connsiteX1" fmla="*/ 348873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4" y="229"/>
                  </a:moveTo>
                  <a:cubicBezTo>
                    <a:pt x="93730" y="132817"/>
                    <a:pt x="255147" y="361290"/>
                    <a:pt x="348873" y="494132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3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3077083" y="4197160"/>
              <a:ext cx="272034" cy="272034"/>
              <a:chOff x="3077083" y="4197160"/>
              <a:chExt cx="272034" cy="272034"/>
            </a:xfrm>
          </p:grpSpPr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3971CEDF-CAF6-F341-97D1-A7119A7C7990}"/>
                  </a:ext>
                </a:extLst>
              </p:cNvPr>
              <p:cNvSpPr/>
              <p:nvPr/>
            </p:nvSpPr>
            <p:spPr>
              <a:xfrm>
                <a:off x="3077083" y="4197160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D2BEAD2-67C0-4443-B6D8-8140C4381AEC}"/>
                  </a:ext>
                </a:extLst>
              </p:cNvPr>
              <p:cNvSpPr txBox="1"/>
              <p:nvPr/>
            </p:nvSpPr>
            <p:spPr>
              <a:xfrm>
                <a:off x="3077210" y="4194746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2</a:t>
                </a:r>
              </a:p>
            </p:txBody>
          </p:sp>
        </p:grp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28B49C9B-E8D0-8442-9A4B-0FB84682E8C9}"/>
                </a:ext>
              </a:extLst>
            </p:cNvPr>
            <p:cNvSpPr/>
            <p:nvPr/>
          </p:nvSpPr>
          <p:spPr>
            <a:xfrm>
              <a:off x="3213100" y="3741356"/>
              <a:ext cx="12700" cy="453644"/>
            </a:xfrm>
            <a:custGeom>
              <a:avLst/>
              <a:gdLst>
                <a:gd name="connsiteX0" fmla="*/ 4 w 12700"/>
                <a:gd name="connsiteY0" fmla="*/ 229 h 453644"/>
                <a:gd name="connsiteX1" fmla="*/ 4 w 12700"/>
                <a:gd name="connsiteY1" fmla="*/ 453873 h 45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644">
                  <a:moveTo>
                    <a:pt x="4" y="229"/>
                  </a:moveTo>
                  <a:cubicBezTo>
                    <a:pt x="4" y="127356"/>
                    <a:pt x="4" y="325476"/>
                    <a:pt x="4" y="453873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7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2581783" y="4197160"/>
              <a:ext cx="272034" cy="272034"/>
              <a:chOff x="2581783" y="4197160"/>
              <a:chExt cx="272034" cy="272034"/>
            </a:xfrm>
          </p:grpSpPr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2355D4FC-BD90-6749-B6F1-6F260B1FA0D4}"/>
                  </a:ext>
                </a:extLst>
              </p:cNvPr>
              <p:cNvSpPr/>
              <p:nvPr/>
            </p:nvSpPr>
            <p:spPr>
              <a:xfrm>
                <a:off x="2581783" y="4197160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9315F19D-BAD1-DD4E-94B6-CD869BFC5F75}"/>
                  </a:ext>
                </a:extLst>
              </p:cNvPr>
              <p:cNvSpPr txBox="1"/>
              <p:nvPr/>
            </p:nvSpPr>
            <p:spPr>
              <a:xfrm>
                <a:off x="2581910" y="4194746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3</a:t>
                </a:r>
              </a:p>
            </p:txBody>
          </p:sp>
        </p:grp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CAD3A248-4428-6747-8892-029429A71588}"/>
                </a:ext>
              </a:extLst>
            </p:cNvPr>
            <p:cNvSpPr/>
            <p:nvPr/>
          </p:nvSpPr>
          <p:spPr>
            <a:xfrm>
              <a:off x="2791205" y="3722687"/>
              <a:ext cx="348869" cy="493902"/>
            </a:xfrm>
            <a:custGeom>
              <a:avLst/>
              <a:gdLst>
                <a:gd name="connsiteX0" fmla="*/ 348873 w 348869"/>
                <a:gd name="connsiteY0" fmla="*/ 229 h 493902"/>
                <a:gd name="connsiteX1" fmla="*/ 4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348873" y="229"/>
                  </a:moveTo>
                  <a:cubicBezTo>
                    <a:pt x="255147" y="132817"/>
                    <a:pt x="93730" y="361290"/>
                    <a:pt x="4" y="494132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1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5058283" y="4923727"/>
              <a:ext cx="272033" cy="272034"/>
              <a:chOff x="5058283" y="4923727"/>
              <a:chExt cx="272033" cy="272034"/>
            </a:xfrm>
          </p:grpSpPr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87C271F9-DAF0-0447-B770-C3CF42321108}"/>
                  </a:ext>
                </a:extLst>
              </p:cNvPr>
              <p:cNvSpPr/>
              <p:nvPr/>
            </p:nvSpPr>
            <p:spPr>
              <a:xfrm>
                <a:off x="5058283" y="4923727"/>
                <a:ext cx="272033" cy="272034"/>
              </a:xfrm>
              <a:custGeom>
                <a:avLst/>
                <a:gdLst>
                  <a:gd name="connsiteX0" fmla="*/ 272038 w 272033"/>
                  <a:gd name="connsiteY0" fmla="*/ 136246 h 272034"/>
                  <a:gd name="connsiteX1" fmla="*/ 136021 w 272033"/>
                  <a:gd name="connsiteY1" fmla="*/ 272263 h 272034"/>
                  <a:gd name="connsiteX2" fmla="*/ 4 w 272033"/>
                  <a:gd name="connsiteY2" fmla="*/ 136246 h 272034"/>
                  <a:gd name="connsiteX3" fmla="*/ 136021 w 272033"/>
                  <a:gd name="connsiteY3" fmla="*/ 229 h 272034"/>
                  <a:gd name="connsiteX4" fmla="*/ 272038 w 272033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71D5477-C2AD-1B41-BC4C-1D7F866BBCBC}"/>
                  </a:ext>
                </a:extLst>
              </p:cNvPr>
              <p:cNvSpPr txBox="1"/>
              <p:nvPr/>
            </p:nvSpPr>
            <p:spPr>
              <a:xfrm>
                <a:off x="50584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4</a:t>
                </a:r>
              </a:p>
            </p:txBody>
          </p:sp>
        </p:grp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01A5ADC2-6C9E-2E48-9358-04596561DA42}"/>
                </a:ext>
              </a:extLst>
            </p:cNvPr>
            <p:cNvSpPr/>
            <p:nvPr/>
          </p:nvSpPr>
          <p:spPr>
            <a:xfrm>
              <a:off x="3835780" y="4377372"/>
              <a:ext cx="1271397" cy="573659"/>
            </a:xfrm>
            <a:custGeom>
              <a:avLst/>
              <a:gdLst>
                <a:gd name="connsiteX0" fmla="*/ 4 w 1271397"/>
                <a:gd name="connsiteY0" fmla="*/ 229 h 573659"/>
                <a:gd name="connsiteX1" fmla="*/ 1117223 w 1271397"/>
                <a:gd name="connsiteY1" fmla="*/ 446253 h 573659"/>
                <a:gd name="connsiteX2" fmla="*/ 1271401 w 1271397"/>
                <a:gd name="connsiteY2" fmla="*/ 573888 h 57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397" h="573659">
                  <a:moveTo>
                    <a:pt x="4" y="229"/>
                  </a:moveTo>
                  <a:cubicBezTo>
                    <a:pt x="233811" y="61824"/>
                    <a:pt x="741938" y="212700"/>
                    <a:pt x="1117223" y="446253"/>
                  </a:cubicBezTo>
                  <a:cubicBezTo>
                    <a:pt x="1173484" y="481305"/>
                    <a:pt x="1228221" y="530454"/>
                    <a:pt x="1271401" y="573888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5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4562983" y="4923727"/>
              <a:ext cx="272033" cy="272034"/>
              <a:chOff x="4562983" y="4923727"/>
              <a:chExt cx="272033" cy="272034"/>
            </a:xfrm>
          </p:grpSpPr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C3E79058-CADF-1B42-A103-D59F84D58A2A}"/>
                  </a:ext>
                </a:extLst>
              </p:cNvPr>
              <p:cNvSpPr/>
              <p:nvPr/>
            </p:nvSpPr>
            <p:spPr>
              <a:xfrm>
                <a:off x="4562983" y="4923727"/>
                <a:ext cx="272033" cy="272034"/>
              </a:xfrm>
              <a:custGeom>
                <a:avLst/>
                <a:gdLst>
                  <a:gd name="connsiteX0" fmla="*/ 272038 w 272033"/>
                  <a:gd name="connsiteY0" fmla="*/ 136246 h 272034"/>
                  <a:gd name="connsiteX1" fmla="*/ 136021 w 272033"/>
                  <a:gd name="connsiteY1" fmla="*/ 272263 h 272034"/>
                  <a:gd name="connsiteX2" fmla="*/ 4 w 272033"/>
                  <a:gd name="connsiteY2" fmla="*/ 136246 h 272034"/>
                  <a:gd name="connsiteX3" fmla="*/ 136021 w 272033"/>
                  <a:gd name="connsiteY3" fmla="*/ 229 h 272034"/>
                  <a:gd name="connsiteX4" fmla="*/ 272038 w 272033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9929831-C955-4947-88BB-57CAA8AA9F72}"/>
                  </a:ext>
                </a:extLst>
              </p:cNvPr>
              <p:cNvSpPr txBox="1"/>
              <p:nvPr/>
            </p:nvSpPr>
            <p:spPr>
              <a:xfrm>
                <a:off x="45631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5</a:t>
                </a:r>
              </a:p>
            </p:txBody>
          </p:sp>
        </p:grp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B2446108-52E0-984A-B188-15679FE5E387}"/>
                </a:ext>
              </a:extLst>
            </p:cNvPr>
            <p:cNvSpPr/>
            <p:nvPr/>
          </p:nvSpPr>
          <p:spPr>
            <a:xfrm>
              <a:off x="3824351" y="4411028"/>
              <a:ext cx="784097" cy="544829"/>
            </a:xfrm>
            <a:custGeom>
              <a:avLst/>
              <a:gdLst>
                <a:gd name="connsiteX0" fmla="*/ 4 w 784097"/>
                <a:gd name="connsiteY0" fmla="*/ 229 h 544829"/>
                <a:gd name="connsiteX1" fmla="*/ 633353 w 784097"/>
                <a:gd name="connsiteY1" fmla="*/ 412598 h 544829"/>
                <a:gd name="connsiteX2" fmla="*/ 784102 w 784097"/>
                <a:gd name="connsiteY2" fmla="*/ 545059 h 54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097" h="544829">
                  <a:moveTo>
                    <a:pt x="4" y="229"/>
                  </a:moveTo>
                  <a:cubicBezTo>
                    <a:pt x="151134" y="86970"/>
                    <a:pt x="420882" y="248641"/>
                    <a:pt x="633353" y="412598"/>
                  </a:cubicBezTo>
                  <a:cubicBezTo>
                    <a:pt x="685804" y="453111"/>
                    <a:pt x="740287" y="502895"/>
                    <a:pt x="784102" y="545059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9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4067683" y="4923727"/>
              <a:ext cx="272033" cy="272034"/>
              <a:chOff x="4067683" y="4923727"/>
              <a:chExt cx="272033" cy="272034"/>
            </a:xfrm>
          </p:grpSpPr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397DD271-CC6B-4A4E-A9D2-1D6A6E9352FC}"/>
                  </a:ext>
                </a:extLst>
              </p:cNvPr>
              <p:cNvSpPr/>
              <p:nvPr/>
            </p:nvSpPr>
            <p:spPr>
              <a:xfrm>
                <a:off x="4067683" y="4923727"/>
                <a:ext cx="272033" cy="272034"/>
              </a:xfrm>
              <a:custGeom>
                <a:avLst/>
                <a:gdLst>
                  <a:gd name="connsiteX0" fmla="*/ 272038 w 272033"/>
                  <a:gd name="connsiteY0" fmla="*/ 136246 h 272034"/>
                  <a:gd name="connsiteX1" fmla="*/ 136021 w 272033"/>
                  <a:gd name="connsiteY1" fmla="*/ 272263 h 272034"/>
                  <a:gd name="connsiteX2" fmla="*/ 4 w 272033"/>
                  <a:gd name="connsiteY2" fmla="*/ 136246 h 272034"/>
                  <a:gd name="connsiteX3" fmla="*/ 136021 w 272033"/>
                  <a:gd name="connsiteY3" fmla="*/ 229 h 272034"/>
                  <a:gd name="connsiteX4" fmla="*/ 272038 w 272033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2F7075C-B4B2-F74D-B84C-55EC09BDCCD6}"/>
                  </a:ext>
                </a:extLst>
              </p:cNvPr>
              <p:cNvSpPr txBox="1"/>
              <p:nvPr/>
            </p:nvSpPr>
            <p:spPr>
              <a:xfrm>
                <a:off x="40678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6</a:t>
                </a:r>
              </a:p>
            </p:txBody>
          </p:sp>
        </p:grp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99F75FC9-5809-914A-935D-743379CDBB2A}"/>
                </a:ext>
              </a:extLst>
            </p:cNvPr>
            <p:cNvSpPr/>
            <p:nvPr/>
          </p:nvSpPr>
          <p:spPr>
            <a:xfrm>
              <a:off x="3781425" y="4449255"/>
              <a:ext cx="348869" cy="493902"/>
            </a:xfrm>
            <a:custGeom>
              <a:avLst/>
              <a:gdLst>
                <a:gd name="connsiteX0" fmla="*/ 4 w 348869"/>
                <a:gd name="connsiteY0" fmla="*/ 229 h 493902"/>
                <a:gd name="connsiteX1" fmla="*/ 348873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4" y="229"/>
                  </a:moveTo>
                  <a:cubicBezTo>
                    <a:pt x="93730" y="132817"/>
                    <a:pt x="255147" y="361290"/>
                    <a:pt x="348873" y="494132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3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3572383" y="4923727"/>
              <a:ext cx="272034" cy="272034"/>
              <a:chOff x="3572383" y="4923727"/>
              <a:chExt cx="272034" cy="272034"/>
            </a:xfrm>
          </p:grpSpPr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92A6B7B0-A0A1-4C48-9C78-FA6A9992F3DE}"/>
                  </a:ext>
                </a:extLst>
              </p:cNvPr>
              <p:cNvSpPr/>
              <p:nvPr/>
            </p:nvSpPr>
            <p:spPr>
              <a:xfrm>
                <a:off x="35723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4F0D5F56-9E71-ED42-9D65-3D0E0B285578}"/>
                  </a:ext>
                </a:extLst>
              </p:cNvPr>
              <p:cNvSpPr txBox="1"/>
              <p:nvPr/>
            </p:nvSpPr>
            <p:spPr>
              <a:xfrm>
                <a:off x="35725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7</a:t>
                </a:r>
              </a:p>
            </p:txBody>
          </p:sp>
        </p:grp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91BA0DFF-D153-0E4C-9A9F-DB1E18A78CCB}"/>
                </a:ext>
              </a:extLst>
            </p:cNvPr>
            <p:cNvSpPr/>
            <p:nvPr/>
          </p:nvSpPr>
          <p:spPr>
            <a:xfrm>
              <a:off x="3286125" y="4449255"/>
              <a:ext cx="348869" cy="493902"/>
            </a:xfrm>
            <a:custGeom>
              <a:avLst/>
              <a:gdLst>
                <a:gd name="connsiteX0" fmla="*/ 4 w 348869"/>
                <a:gd name="connsiteY0" fmla="*/ 229 h 493902"/>
                <a:gd name="connsiteX1" fmla="*/ 348873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4" y="229"/>
                  </a:moveTo>
                  <a:cubicBezTo>
                    <a:pt x="93730" y="132817"/>
                    <a:pt x="255147" y="361290"/>
                    <a:pt x="348873" y="494132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7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3077083" y="4923727"/>
              <a:ext cx="272034" cy="272034"/>
              <a:chOff x="3077083" y="4923727"/>
              <a:chExt cx="272034" cy="272034"/>
            </a:xfrm>
          </p:grpSpPr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A993FCC5-AEEC-084D-8AE2-948648EA382C}"/>
                  </a:ext>
                </a:extLst>
              </p:cNvPr>
              <p:cNvSpPr/>
              <p:nvPr/>
            </p:nvSpPr>
            <p:spPr>
              <a:xfrm>
                <a:off x="30770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27323D3-B8F6-8C40-BA72-D8EFAD8AB4BA}"/>
                  </a:ext>
                </a:extLst>
              </p:cNvPr>
              <p:cNvSpPr txBox="1"/>
              <p:nvPr/>
            </p:nvSpPr>
            <p:spPr>
              <a:xfrm>
                <a:off x="30772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8</a:t>
                </a:r>
              </a:p>
            </p:txBody>
          </p:sp>
        </p:grp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A84A57EC-B7AF-3742-B121-B3BA2526F2B2}"/>
                </a:ext>
              </a:extLst>
            </p:cNvPr>
            <p:cNvSpPr/>
            <p:nvPr/>
          </p:nvSpPr>
          <p:spPr>
            <a:xfrm>
              <a:off x="3213100" y="4467924"/>
              <a:ext cx="12700" cy="453644"/>
            </a:xfrm>
            <a:custGeom>
              <a:avLst/>
              <a:gdLst>
                <a:gd name="connsiteX0" fmla="*/ 4 w 12700"/>
                <a:gd name="connsiteY0" fmla="*/ 229 h 453644"/>
                <a:gd name="connsiteX1" fmla="*/ 4 w 12700"/>
                <a:gd name="connsiteY1" fmla="*/ 453873 h 45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644">
                  <a:moveTo>
                    <a:pt x="4" y="229"/>
                  </a:moveTo>
                  <a:cubicBezTo>
                    <a:pt x="4" y="127356"/>
                    <a:pt x="4" y="325476"/>
                    <a:pt x="4" y="453873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1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2581783" y="4923727"/>
              <a:ext cx="272034" cy="272034"/>
              <a:chOff x="2581783" y="4923727"/>
              <a:chExt cx="272034" cy="272034"/>
            </a:xfrm>
          </p:grpSpPr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13587B08-D3CE-4B4A-9F8A-9D47A4EEFAD3}"/>
                  </a:ext>
                </a:extLst>
              </p:cNvPr>
              <p:cNvSpPr/>
              <p:nvPr/>
            </p:nvSpPr>
            <p:spPr>
              <a:xfrm>
                <a:off x="25817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8D42FF5E-672C-6C4A-BCAA-9D0E41695F02}"/>
                  </a:ext>
                </a:extLst>
              </p:cNvPr>
              <p:cNvSpPr txBox="1"/>
              <p:nvPr/>
            </p:nvSpPr>
            <p:spPr>
              <a:xfrm>
                <a:off x="25819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9</a:t>
                </a:r>
              </a:p>
            </p:txBody>
          </p:sp>
        </p:grp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53C0B9A2-A197-644B-AF54-F8F66EB1B9D4}"/>
                </a:ext>
              </a:extLst>
            </p:cNvPr>
            <p:cNvSpPr/>
            <p:nvPr/>
          </p:nvSpPr>
          <p:spPr>
            <a:xfrm>
              <a:off x="2791205" y="4449255"/>
              <a:ext cx="348869" cy="493902"/>
            </a:xfrm>
            <a:custGeom>
              <a:avLst/>
              <a:gdLst>
                <a:gd name="connsiteX0" fmla="*/ 348873 w 348869"/>
                <a:gd name="connsiteY0" fmla="*/ 229 h 493902"/>
                <a:gd name="connsiteX1" fmla="*/ 4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348873" y="229"/>
                  </a:moveTo>
                  <a:cubicBezTo>
                    <a:pt x="255147" y="132817"/>
                    <a:pt x="93730" y="361290"/>
                    <a:pt x="4" y="494132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5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2086483" y="4923727"/>
              <a:ext cx="272034" cy="272034"/>
              <a:chOff x="2086483" y="4923727"/>
              <a:chExt cx="272034" cy="272034"/>
            </a:xfrm>
          </p:grpSpPr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09764BB8-C634-524C-B8CE-10705F412AFE}"/>
                  </a:ext>
                </a:extLst>
              </p:cNvPr>
              <p:cNvSpPr/>
              <p:nvPr/>
            </p:nvSpPr>
            <p:spPr>
              <a:xfrm>
                <a:off x="20864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6A9F800F-259F-1644-AD54-EDB5763B2766}"/>
                  </a:ext>
                </a:extLst>
              </p:cNvPr>
              <p:cNvSpPr txBox="1"/>
              <p:nvPr/>
            </p:nvSpPr>
            <p:spPr>
              <a:xfrm>
                <a:off x="2042160" y="4921313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10</a:t>
                </a:r>
              </a:p>
            </p:txBody>
          </p:sp>
        </p:grp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D77AFB1C-5AC7-3247-922A-93BD4DB4369B}"/>
                </a:ext>
              </a:extLst>
            </p:cNvPr>
            <p:cNvSpPr/>
            <p:nvPr/>
          </p:nvSpPr>
          <p:spPr>
            <a:xfrm>
              <a:off x="2295905" y="4449255"/>
              <a:ext cx="348869" cy="493902"/>
            </a:xfrm>
            <a:custGeom>
              <a:avLst/>
              <a:gdLst>
                <a:gd name="connsiteX0" fmla="*/ 348873 w 348869"/>
                <a:gd name="connsiteY0" fmla="*/ 229 h 493902"/>
                <a:gd name="connsiteX1" fmla="*/ 4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348873" y="229"/>
                  </a:moveTo>
                  <a:cubicBezTo>
                    <a:pt x="255147" y="132817"/>
                    <a:pt x="93730" y="361290"/>
                    <a:pt x="4" y="494132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9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1591183" y="4923727"/>
              <a:ext cx="272034" cy="272034"/>
              <a:chOff x="1591183" y="4923727"/>
              <a:chExt cx="272034" cy="272034"/>
            </a:xfrm>
          </p:grpSpPr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47159CDA-F202-F94D-A3E3-DDC82067502E}"/>
                  </a:ext>
                </a:extLst>
              </p:cNvPr>
              <p:cNvSpPr/>
              <p:nvPr/>
            </p:nvSpPr>
            <p:spPr>
              <a:xfrm>
                <a:off x="15911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A29F249E-97FE-E645-94A6-22204B6443D6}"/>
                  </a:ext>
                </a:extLst>
              </p:cNvPr>
              <p:cNvSpPr txBox="1"/>
              <p:nvPr/>
            </p:nvSpPr>
            <p:spPr>
              <a:xfrm>
                <a:off x="1546860" y="4921313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11</a:t>
                </a:r>
              </a:p>
            </p:txBody>
          </p:sp>
        </p:grp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1705B657-8C34-3641-B25D-6CBD8638FAF3}"/>
                </a:ext>
              </a:extLst>
            </p:cNvPr>
            <p:cNvSpPr/>
            <p:nvPr/>
          </p:nvSpPr>
          <p:spPr>
            <a:xfrm>
              <a:off x="1817750" y="4411028"/>
              <a:ext cx="784097" cy="544829"/>
            </a:xfrm>
            <a:custGeom>
              <a:avLst/>
              <a:gdLst>
                <a:gd name="connsiteX0" fmla="*/ 784102 w 784097"/>
                <a:gd name="connsiteY0" fmla="*/ 229 h 544829"/>
                <a:gd name="connsiteX1" fmla="*/ 150753 w 784097"/>
                <a:gd name="connsiteY1" fmla="*/ 412598 h 544829"/>
                <a:gd name="connsiteX2" fmla="*/ 4 w 784097"/>
                <a:gd name="connsiteY2" fmla="*/ 545059 h 54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097" h="544829">
                  <a:moveTo>
                    <a:pt x="784102" y="229"/>
                  </a:moveTo>
                  <a:cubicBezTo>
                    <a:pt x="632972" y="86970"/>
                    <a:pt x="363224" y="248641"/>
                    <a:pt x="150753" y="412598"/>
                  </a:cubicBezTo>
                  <a:cubicBezTo>
                    <a:pt x="98302" y="453111"/>
                    <a:pt x="43819" y="502895"/>
                    <a:pt x="4" y="545059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3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1095883" y="4923727"/>
              <a:ext cx="272034" cy="272034"/>
              <a:chOff x="1095883" y="4923727"/>
              <a:chExt cx="272034" cy="272034"/>
            </a:xfrm>
          </p:grpSpPr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C36DBE3A-3266-C548-8E41-3430D1BBE527}"/>
                  </a:ext>
                </a:extLst>
              </p:cNvPr>
              <p:cNvSpPr/>
              <p:nvPr/>
            </p:nvSpPr>
            <p:spPr>
              <a:xfrm>
                <a:off x="10958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73AD5526-4B28-E34F-95AF-B68B221FC230}"/>
                  </a:ext>
                </a:extLst>
              </p:cNvPr>
              <p:cNvSpPr txBox="1"/>
              <p:nvPr/>
            </p:nvSpPr>
            <p:spPr>
              <a:xfrm>
                <a:off x="1051560" y="4921313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12</a:t>
                </a:r>
              </a:p>
            </p:txBody>
          </p:sp>
        </p:grp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26D03F5D-98A2-1C4D-A488-13ADA9637045}"/>
                </a:ext>
              </a:extLst>
            </p:cNvPr>
            <p:cNvSpPr/>
            <p:nvPr/>
          </p:nvSpPr>
          <p:spPr>
            <a:xfrm>
              <a:off x="1319022" y="4377372"/>
              <a:ext cx="1271397" cy="573659"/>
            </a:xfrm>
            <a:custGeom>
              <a:avLst/>
              <a:gdLst>
                <a:gd name="connsiteX0" fmla="*/ 1271401 w 1271397"/>
                <a:gd name="connsiteY0" fmla="*/ 229 h 573659"/>
                <a:gd name="connsiteX1" fmla="*/ 154182 w 1271397"/>
                <a:gd name="connsiteY1" fmla="*/ 446253 h 573659"/>
                <a:gd name="connsiteX2" fmla="*/ 4 w 1271397"/>
                <a:gd name="connsiteY2" fmla="*/ 573888 h 57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397" h="573659">
                  <a:moveTo>
                    <a:pt x="1271401" y="229"/>
                  </a:moveTo>
                  <a:cubicBezTo>
                    <a:pt x="1037594" y="61824"/>
                    <a:pt x="529467" y="212700"/>
                    <a:pt x="154182" y="446253"/>
                  </a:cubicBezTo>
                  <a:cubicBezTo>
                    <a:pt x="97921" y="481305"/>
                    <a:pt x="43184" y="530454"/>
                    <a:pt x="4" y="573888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7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5553583" y="5650294"/>
              <a:ext cx="272033" cy="272033"/>
              <a:chOff x="5553583" y="5650294"/>
              <a:chExt cx="272033" cy="272033"/>
            </a:xfrm>
          </p:grpSpPr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75062D44-BDC0-0242-B4E2-10F6D7B69F8F}"/>
                  </a:ext>
                </a:extLst>
              </p:cNvPr>
              <p:cNvSpPr/>
              <p:nvPr/>
            </p:nvSpPr>
            <p:spPr>
              <a:xfrm>
                <a:off x="5553583" y="5650294"/>
                <a:ext cx="272033" cy="272033"/>
              </a:xfrm>
              <a:custGeom>
                <a:avLst/>
                <a:gdLst>
                  <a:gd name="connsiteX0" fmla="*/ 272038 w 272033"/>
                  <a:gd name="connsiteY0" fmla="*/ 136246 h 272033"/>
                  <a:gd name="connsiteX1" fmla="*/ 136021 w 272033"/>
                  <a:gd name="connsiteY1" fmla="*/ 272263 h 272033"/>
                  <a:gd name="connsiteX2" fmla="*/ 4 w 272033"/>
                  <a:gd name="connsiteY2" fmla="*/ 136246 h 272033"/>
                  <a:gd name="connsiteX3" fmla="*/ 136021 w 272033"/>
                  <a:gd name="connsiteY3" fmla="*/ 229 h 272033"/>
                  <a:gd name="connsiteX4" fmla="*/ 272038 w 272033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F90F5A4A-5DDF-1D46-B71B-24D1F8CEB26D}"/>
                  </a:ext>
                </a:extLst>
              </p:cNvPr>
              <p:cNvSpPr txBox="1"/>
              <p:nvPr/>
            </p:nvSpPr>
            <p:spPr>
              <a:xfrm>
                <a:off x="55092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13</a:t>
                </a:r>
              </a:p>
            </p:txBody>
          </p:sp>
        </p:grp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604E6D33-BBBC-A54D-82BE-74692668803C}"/>
                </a:ext>
              </a:extLst>
            </p:cNvPr>
            <p:cNvSpPr/>
            <p:nvPr/>
          </p:nvSpPr>
          <p:spPr>
            <a:xfrm>
              <a:off x="5267325" y="5175949"/>
              <a:ext cx="348869" cy="493775"/>
            </a:xfrm>
            <a:custGeom>
              <a:avLst/>
              <a:gdLst>
                <a:gd name="connsiteX0" fmla="*/ 4 w 348869"/>
                <a:gd name="connsiteY0" fmla="*/ 229 h 493775"/>
                <a:gd name="connsiteX1" fmla="*/ 348873 w 348869"/>
                <a:gd name="connsiteY1" fmla="*/ 494005 h 49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775">
                  <a:moveTo>
                    <a:pt x="4" y="229"/>
                  </a:moveTo>
                  <a:cubicBezTo>
                    <a:pt x="93730" y="132817"/>
                    <a:pt x="255147" y="361290"/>
                    <a:pt x="348873" y="494005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1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5058283" y="5650294"/>
              <a:ext cx="272033" cy="272033"/>
              <a:chOff x="5058283" y="5650294"/>
              <a:chExt cx="272033" cy="272033"/>
            </a:xfrm>
          </p:grpSpPr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B117AD91-3B97-1B47-BE9D-98FF8306FE97}"/>
                  </a:ext>
                </a:extLst>
              </p:cNvPr>
              <p:cNvSpPr/>
              <p:nvPr/>
            </p:nvSpPr>
            <p:spPr>
              <a:xfrm>
                <a:off x="5058283" y="5650294"/>
                <a:ext cx="272033" cy="272033"/>
              </a:xfrm>
              <a:custGeom>
                <a:avLst/>
                <a:gdLst>
                  <a:gd name="connsiteX0" fmla="*/ 272038 w 272033"/>
                  <a:gd name="connsiteY0" fmla="*/ 136246 h 272033"/>
                  <a:gd name="connsiteX1" fmla="*/ 136021 w 272033"/>
                  <a:gd name="connsiteY1" fmla="*/ 272263 h 272033"/>
                  <a:gd name="connsiteX2" fmla="*/ 4 w 272033"/>
                  <a:gd name="connsiteY2" fmla="*/ 136246 h 272033"/>
                  <a:gd name="connsiteX3" fmla="*/ 136021 w 272033"/>
                  <a:gd name="connsiteY3" fmla="*/ 229 h 272033"/>
                  <a:gd name="connsiteX4" fmla="*/ 272038 w 272033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CA7A0D93-077A-494A-932E-A05DDAD15E86}"/>
                  </a:ext>
                </a:extLst>
              </p:cNvPr>
              <p:cNvSpPr txBox="1"/>
              <p:nvPr/>
            </p:nvSpPr>
            <p:spPr>
              <a:xfrm>
                <a:off x="50139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14</a:t>
                </a:r>
              </a:p>
            </p:txBody>
          </p:sp>
        </p:grp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5BF426AB-47D3-2743-B22F-5ADA20FCB86A}"/>
                </a:ext>
              </a:extLst>
            </p:cNvPr>
            <p:cNvSpPr/>
            <p:nvPr/>
          </p:nvSpPr>
          <p:spPr>
            <a:xfrm>
              <a:off x="5194300" y="5194618"/>
              <a:ext cx="12700" cy="453516"/>
            </a:xfrm>
            <a:custGeom>
              <a:avLst/>
              <a:gdLst>
                <a:gd name="connsiteX0" fmla="*/ 4 w 12700"/>
                <a:gd name="connsiteY0" fmla="*/ 229 h 453516"/>
                <a:gd name="connsiteX1" fmla="*/ 4 w 12700"/>
                <a:gd name="connsiteY1" fmla="*/ 453746 h 45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516">
                  <a:moveTo>
                    <a:pt x="4" y="229"/>
                  </a:moveTo>
                  <a:cubicBezTo>
                    <a:pt x="4" y="127356"/>
                    <a:pt x="4" y="325476"/>
                    <a:pt x="4" y="453746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5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4562983" y="5650294"/>
              <a:ext cx="272033" cy="272033"/>
              <a:chOff x="4562983" y="5650294"/>
              <a:chExt cx="272033" cy="272033"/>
            </a:xfrm>
          </p:grpSpPr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CE76B3BE-9CF2-454E-AEA0-03D5E9C5D6D6}"/>
                  </a:ext>
                </a:extLst>
              </p:cNvPr>
              <p:cNvSpPr/>
              <p:nvPr/>
            </p:nvSpPr>
            <p:spPr>
              <a:xfrm>
                <a:off x="4562983" y="5650294"/>
                <a:ext cx="272033" cy="272033"/>
              </a:xfrm>
              <a:custGeom>
                <a:avLst/>
                <a:gdLst>
                  <a:gd name="connsiteX0" fmla="*/ 272038 w 272033"/>
                  <a:gd name="connsiteY0" fmla="*/ 136246 h 272033"/>
                  <a:gd name="connsiteX1" fmla="*/ 136021 w 272033"/>
                  <a:gd name="connsiteY1" fmla="*/ 272263 h 272033"/>
                  <a:gd name="connsiteX2" fmla="*/ 4 w 272033"/>
                  <a:gd name="connsiteY2" fmla="*/ 136246 h 272033"/>
                  <a:gd name="connsiteX3" fmla="*/ 136021 w 272033"/>
                  <a:gd name="connsiteY3" fmla="*/ 229 h 272033"/>
                  <a:gd name="connsiteX4" fmla="*/ 272038 w 272033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39FA7CD4-9CB8-DF44-9D84-E28F79D0D836}"/>
                  </a:ext>
                </a:extLst>
              </p:cNvPr>
              <p:cNvSpPr txBox="1"/>
              <p:nvPr/>
            </p:nvSpPr>
            <p:spPr>
              <a:xfrm>
                <a:off x="45186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15</a:t>
                </a:r>
              </a:p>
            </p:txBody>
          </p:sp>
        </p:grp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C0AA6160-165B-F345-9469-BB491B9722F3}"/>
                </a:ext>
              </a:extLst>
            </p:cNvPr>
            <p:cNvSpPr/>
            <p:nvPr/>
          </p:nvSpPr>
          <p:spPr>
            <a:xfrm>
              <a:off x="4772405" y="5175949"/>
              <a:ext cx="348869" cy="493775"/>
            </a:xfrm>
            <a:custGeom>
              <a:avLst/>
              <a:gdLst>
                <a:gd name="connsiteX0" fmla="*/ 348873 w 348869"/>
                <a:gd name="connsiteY0" fmla="*/ 229 h 493775"/>
                <a:gd name="connsiteX1" fmla="*/ 4 w 348869"/>
                <a:gd name="connsiteY1" fmla="*/ 494005 h 49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775">
                  <a:moveTo>
                    <a:pt x="348873" y="229"/>
                  </a:moveTo>
                  <a:cubicBezTo>
                    <a:pt x="255147" y="132817"/>
                    <a:pt x="93730" y="361290"/>
                    <a:pt x="4" y="494005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algn="r" defTabSz="914400" rtl="1" eaLnBrk="1" latinLnBrk="0" hangingPunct="1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به درختی گفته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که هر گره داخلی آن دقیقا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فرزند داشته باشد؛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برخلاف تعریف عمومی درختان، در درختان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تایی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ترتیب قرار گرفتن این فرزندان مهم است.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9BB7CA-072C-0B46-BA19-70FB19B06C6F}"/>
              </a:ext>
            </a:extLst>
          </p:cNvPr>
          <p:cNvSpPr txBox="1"/>
          <p:nvPr/>
        </p:nvSpPr>
        <p:spPr>
          <a:xfrm>
            <a:off x="5824810" y="3647351"/>
            <a:ext cx="5677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≠</a:t>
            </a:r>
            <a:endParaRPr lang="en-US" sz="4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1" name="Graphic 6">
            <a:extLst>
              <a:ext uri="{FF2B5EF4-FFF2-40B4-BE49-F238E27FC236}">
                <a16:creationId xmlns:a16="http://schemas.microsoft.com/office/drawing/2014/main" id="{47EEC32E-7C1F-D846-B8BB-A44040190404}"/>
              </a:ext>
            </a:extLst>
          </p:cNvPr>
          <p:cNvGrpSpPr/>
          <p:nvPr/>
        </p:nvGrpSpPr>
        <p:grpSpPr>
          <a:xfrm>
            <a:off x="6604000" y="3217862"/>
            <a:ext cx="4749800" cy="2957195"/>
            <a:chOff x="6604000" y="3217862"/>
            <a:chExt cx="4749800" cy="2957195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33DBB96-CA48-A04A-99C5-51E8E551BA79}"/>
                </a:ext>
              </a:extLst>
            </p:cNvPr>
            <p:cNvSpPr/>
            <p:nvPr/>
          </p:nvSpPr>
          <p:spPr>
            <a:xfrm>
              <a:off x="6604000" y="3217862"/>
              <a:ext cx="4749800" cy="2957195"/>
            </a:xfrm>
            <a:custGeom>
              <a:avLst/>
              <a:gdLst>
                <a:gd name="connsiteX0" fmla="*/ 4 w 4749800"/>
                <a:gd name="connsiteY0" fmla="*/ 2957424 h 2957195"/>
                <a:gd name="connsiteX1" fmla="*/ 4 w 4749800"/>
                <a:gd name="connsiteY1" fmla="*/ 229 h 2957195"/>
                <a:gd name="connsiteX2" fmla="*/ 4749804 w 4749800"/>
                <a:gd name="connsiteY2" fmla="*/ 229 h 2957195"/>
                <a:gd name="connsiteX3" fmla="*/ 4749804 w 4749800"/>
                <a:gd name="connsiteY3" fmla="*/ 2957424 h 2957195"/>
                <a:gd name="connsiteX4" fmla="*/ 4 w 4749800"/>
                <a:gd name="connsiteY4" fmla="*/ 2957424 h 295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9800" h="2957195">
                  <a:moveTo>
                    <a:pt x="4" y="2957424"/>
                  </a:moveTo>
                  <a:lnTo>
                    <a:pt x="4" y="229"/>
                  </a:lnTo>
                  <a:lnTo>
                    <a:pt x="4749804" y="229"/>
                  </a:lnTo>
                  <a:lnTo>
                    <a:pt x="4749804" y="2957424"/>
                  </a:lnTo>
                  <a:lnTo>
                    <a:pt x="4" y="2957424"/>
                  </a:lnTo>
                  <a:close/>
                </a:path>
              </a:pathLst>
            </a:custGeom>
            <a:solidFill>
              <a:srgbClr val="FFFFFF"/>
            </a:solidFill>
            <a:ln w="12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79B73F0-726D-8543-BF5F-F2CF439C6AA7}"/>
                </a:ext>
              </a:extLst>
            </p:cNvPr>
            <p:cNvSpPr/>
            <p:nvPr/>
          </p:nvSpPr>
          <p:spPr>
            <a:xfrm>
              <a:off x="8737600" y="3370262"/>
              <a:ext cx="482600" cy="472567"/>
            </a:xfrm>
            <a:custGeom>
              <a:avLst/>
              <a:gdLst>
                <a:gd name="connsiteX0" fmla="*/ 4 w 482600"/>
                <a:gd name="connsiteY0" fmla="*/ 472796 h 472567"/>
                <a:gd name="connsiteX1" fmla="*/ 4 w 482600"/>
                <a:gd name="connsiteY1" fmla="*/ 229 h 472567"/>
                <a:gd name="connsiteX2" fmla="*/ 482604 w 482600"/>
                <a:gd name="connsiteY2" fmla="*/ 229 h 472567"/>
                <a:gd name="connsiteX3" fmla="*/ 482604 w 482600"/>
                <a:gd name="connsiteY3" fmla="*/ 472796 h 472567"/>
                <a:gd name="connsiteX4" fmla="*/ 4 w 482600"/>
                <a:gd name="connsiteY4" fmla="*/ 472796 h 47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600" h="472567">
                  <a:moveTo>
                    <a:pt x="4" y="472796"/>
                  </a:moveTo>
                  <a:lnTo>
                    <a:pt x="4" y="229"/>
                  </a:lnTo>
                  <a:lnTo>
                    <a:pt x="482604" y="229"/>
                  </a:lnTo>
                  <a:lnTo>
                    <a:pt x="4826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8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36032F2-187A-4040-B809-1E4407473AA6}"/>
                </a:ext>
              </a:extLst>
            </p:cNvPr>
            <p:cNvSpPr/>
            <p:nvPr/>
          </p:nvSpPr>
          <p:spPr>
            <a:xfrm>
              <a:off x="8242300" y="4096830"/>
              <a:ext cx="1473200" cy="472566"/>
            </a:xfrm>
            <a:custGeom>
              <a:avLst/>
              <a:gdLst>
                <a:gd name="connsiteX0" fmla="*/ 4 w 1473200"/>
                <a:gd name="connsiteY0" fmla="*/ 472796 h 472566"/>
                <a:gd name="connsiteX1" fmla="*/ 4 w 1473200"/>
                <a:gd name="connsiteY1" fmla="*/ 229 h 472566"/>
                <a:gd name="connsiteX2" fmla="*/ 1473204 w 1473200"/>
                <a:gd name="connsiteY2" fmla="*/ 229 h 472566"/>
                <a:gd name="connsiteX3" fmla="*/ 1473204 w 1473200"/>
                <a:gd name="connsiteY3" fmla="*/ 472796 h 472566"/>
                <a:gd name="connsiteX4" fmla="*/ 4 w 1473200"/>
                <a:gd name="connsiteY4" fmla="*/ 472796 h 47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200" h="472566">
                  <a:moveTo>
                    <a:pt x="4" y="472796"/>
                  </a:moveTo>
                  <a:lnTo>
                    <a:pt x="4" y="229"/>
                  </a:lnTo>
                  <a:lnTo>
                    <a:pt x="1473204" y="229"/>
                  </a:lnTo>
                  <a:lnTo>
                    <a:pt x="14732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8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F7E48B8-6655-1C40-BDAF-A52B17A604D3}"/>
                </a:ext>
              </a:extLst>
            </p:cNvPr>
            <p:cNvSpPr/>
            <p:nvPr/>
          </p:nvSpPr>
          <p:spPr>
            <a:xfrm>
              <a:off x="6756400" y="4823396"/>
              <a:ext cx="4445000" cy="472694"/>
            </a:xfrm>
            <a:custGeom>
              <a:avLst/>
              <a:gdLst>
                <a:gd name="connsiteX0" fmla="*/ 4 w 4445000"/>
                <a:gd name="connsiteY0" fmla="*/ 472923 h 472694"/>
                <a:gd name="connsiteX1" fmla="*/ 4 w 4445000"/>
                <a:gd name="connsiteY1" fmla="*/ 229 h 472694"/>
                <a:gd name="connsiteX2" fmla="*/ 4445004 w 4445000"/>
                <a:gd name="connsiteY2" fmla="*/ 229 h 472694"/>
                <a:gd name="connsiteX3" fmla="*/ 4445004 w 4445000"/>
                <a:gd name="connsiteY3" fmla="*/ 472923 h 472694"/>
                <a:gd name="connsiteX4" fmla="*/ 4 w 4445000"/>
                <a:gd name="connsiteY4" fmla="*/ 472923 h 472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5000" h="472694">
                  <a:moveTo>
                    <a:pt x="4" y="472923"/>
                  </a:moveTo>
                  <a:lnTo>
                    <a:pt x="4" y="229"/>
                  </a:lnTo>
                  <a:lnTo>
                    <a:pt x="4445004" y="229"/>
                  </a:lnTo>
                  <a:lnTo>
                    <a:pt x="4445004" y="472923"/>
                  </a:lnTo>
                  <a:lnTo>
                    <a:pt x="4" y="472923"/>
                  </a:lnTo>
                  <a:close/>
                </a:path>
              </a:pathLst>
            </a:custGeom>
            <a:noFill/>
            <a:ln w="1268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9E43AD5-B3B3-3F40-ACC2-09AE2A04274A}"/>
                </a:ext>
              </a:extLst>
            </p:cNvPr>
            <p:cNvSpPr/>
            <p:nvPr/>
          </p:nvSpPr>
          <p:spPr>
            <a:xfrm>
              <a:off x="7251700" y="5550091"/>
              <a:ext cx="1473200" cy="472566"/>
            </a:xfrm>
            <a:custGeom>
              <a:avLst/>
              <a:gdLst>
                <a:gd name="connsiteX0" fmla="*/ 4 w 1473200"/>
                <a:gd name="connsiteY0" fmla="*/ 472796 h 472566"/>
                <a:gd name="connsiteX1" fmla="*/ 4 w 1473200"/>
                <a:gd name="connsiteY1" fmla="*/ 229 h 472566"/>
                <a:gd name="connsiteX2" fmla="*/ 1473204 w 1473200"/>
                <a:gd name="connsiteY2" fmla="*/ 229 h 472566"/>
                <a:gd name="connsiteX3" fmla="*/ 1473204 w 1473200"/>
                <a:gd name="connsiteY3" fmla="*/ 472796 h 472566"/>
                <a:gd name="connsiteX4" fmla="*/ 4 w 1473200"/>
                <a:gd name="connsiteY4" fmla="*/ 472796 h 47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200" h="472566">
                  <a:moveTo>
                    <a:pt x="4" y="472796"/>
                  </a:moveTo>
                  <a:lnTo>
                    <a:pt x="4" y="229"/>
                  </a:lnTo>
                  <a:lnTo>
                    <a:pt x="1473204" y="229"/>
                  </a:lnTo>
                  <a:lnTo>
                    <a:pt x="14732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8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8842883" y="3470466"/>
              <a:ext cx="272034" cy="272034"/>
              <a:chOff x="8842883" y="3470466"/>
              <a:chExt cx="272034" cy="272034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58B06071-594E-0041-975B-61440539C277}"/>
                  </a:ext>
                </a:extLst>
              </p:cNvPr>
              <p:cNvSpPr/>
              <p:nvPr/>
            </p:nvSpPr>
            <p:spPr>
              <a:xfrm>
                <a:off x="8842883" y="3470466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B8E29E-5BAB-9543-AC8F-989EBA1B8523}"/>
                  </a:ext>
                </a:extLst>
              </p:cNvPr>
              <p:cNvSpPr txBox="1"/>
              <p:nvPr/>
            </p:nvSpPr>
            <p:spPr>
              <a:xfrm>
                <a:off x="8843010" y="3468052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0</a:t>
                </a:r>
              </a:p>
            </p:txBody>
          </p:sp>
        </p:grpSp>
        <p:grpSp>
          <p:nvGrpSpPr>
            <p:cNvPr id="20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9338183" y="4197160"/>
              <a:ext cx="272034" cy="272034"/>
              <a:chOff x="9338183" y="4197160"/>
              <a:chExt cx="272034" cy="272034"/>
            </a:xfrm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470AC3FB-F565-9745-A4DE-FE76E438C6FE}"/>
                  </a:ext>
                </a:extLst>
              </p:cNvPr>
              <p:cNvSpPr/>
              <p:nvPr/>
            </p:nvSpPr>
            <p:spPr>
              <a:xfrm>
                <a:off x="9338183" y="4197160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B1E9C5-C7C1-3D44-AB0A-F3455A6AD14E}"/>
                  </a:ext>
                </a:extLst>
              </p:cNvPr>
              <p:cNvSpPr txBox="1"/>
              <p:nvPr/>
            </p:nvSpPr>
            <p:spPr>
              <a:xfrm>
                <a:off x="9338310" y="4194746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2</a:t>
                </a:r>
              </a:p>
            </p:txBody>
          </p:sp>
        </p:grp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C5200734-5585-1E4C-B927-AEE994D07909}"/>
                </a:ext>
              </a:extLst>
            </p:cNvPr>
            <p:cNvSpPr/>
            <p:nvPr/>
          </p:nvSpPr>
          <p:spPr>
            <a:xfrm>
              <a:off x="9051925" y="3722687"/>
              <a:ext cx="348869" cy="493902"/>
            </a:xfrm>
            <a:custGeom>
              <a:avLst/>
              <a:gdLst>
                <a:gd name="connsiteX0" fmla="*/ 4 w 348869"/>
                <a:gd name="connsiteY0" fmla="*/ 229 h 493902"/>
                <a:gd name="connsiteX1" fmla="*/ 348873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4" y="229"/>
                  </a:moveTo>
                  <a:cubicBezTo>
                    <a:pt x="93730" y="132817"/>
                    <a:pt x="255147" y="361290"/>
                    <a:pt x="348873" y="494132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8842883" y="4197160"/>
              <a:ext cx="272034" cy="272034"/>
              <a:chOff x="8842883" y="4197160"/>
              <a:chExt cx="272034" cy="272034"/>
            </a:xfrm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994EACE5-74D2-204F-B102-9234F858B024}"/>
                  </a:ext>
                </a:extLst>
              </p:cNvPr>
              <p:cNvSpPr/>
              <p:nvPr/>
            </p:nvSpPr>
            <p:spPr>
              <a:xfrm>
                <a:off x="8842883" y="4197160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8371D0B-A76D-8147-B3D7-0FB2981C3EF2}"/>
                  </a:ext>
                </a:extLst>
              </p:cNvPr>
              <p:cNvSpPr txBox="1"/>
              <p:nvPr/>
            </p:nvSpPr>
            <p:spPr>
              <a:xfrm>
                <a:off x="8843010" y="4194746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3</a:t>
                </a:r>
              </a:p>
            </p:txBody>
          </p:sp>
        </p:grp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C311068-69BF-EB41-A88E-9EFB386D79EE}"/>
                </a:ext>
              </a:extLst>
            </p:cNvPr>
            <p:cNvSpPr/>
            <p:nvPr/>
          </p:nvSpPr>
          <p:spPr>
            <a:xfrm>
              <a:off x="8978900" y="3741356"/>
              <a:ext cx="12700" cy="453644"/>
            </a:xfrm>
            <a:custGeom>
              <a:avLst/>
              <a:gdLst>
                <a:gd name="connsiteX0" fmla="*/ 4 w 12700"/>
                <a:gd name="connsiteY0" fmla="*/ 229 h 453644"/>
                <a:gd name="connsiteX1" fmla="*/ 4 w 12700"/>
                <a:gd name="connsiteY1" fmla="*/ 453873 h 45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644">
                  <a:moveTo>
                    <a:pt x="4" y="229"/>
                  </a:moveTo>
                  <a:cubicBezTo>
                    <a:pt x="4" y="127356"/>
                    <a:pt x="4" y="325476"/>
                    <a:pt x="4" y="453873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8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8347583" y="4197160"/>
              <a:ext cx="272034" cy="272034"/>
              <a:chOff x="8347583" y="4197160"/>
              <a:chExt cx="272034" cy="272034"/>
            </a:xfrm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2E9CF43C-4250-5E49-AC61-94E4A6A8A63F}"/>
                  </a:ext>
                </a:extLst>
              </p:cNvPr>
              <p:cNvSpPr/>
              <p:nvPr/>
            </p:nvSpPr>
            <p:spPr>
              <a:xfrm>
                <a:off x="8347583" y="4197160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6A9B2F6-ED7B-254F-8319-AC4741B47901}"/>
                  </a:ext>
                </a:extLst>
              </p:cNvPr>
              <p:cNvSpPr txBox="1"/>
              <p:nvPr/>
            </p:nvSpPr>
            <p:spPr>
              <a:xfrm>
                <a:off x="8347710" y="4194746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</a:t>
                </a:r>
              </a:p>
            </p:txBody>
          </p:sp>
        </p:grp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FE3E7D9-0242-0544-9D8D-4503440008DC}"/>
                </a:ext>
              </a:extLst>
            </p:cNvPr>
            <p:cNvSpPr/>
            <p:nvPr/>
          </p:nvSpPr>
          <p:spPr>
            <a:xfrm>
              <a:off x="8557005" y="3722687"/>
              <a:ext cx="348869" cy="493902"/>
            </a:xfrm>
            <a:custGeom>
              <a:avLst/>
              <a:gdLst>
                <a:gd name="connsiteX0" fmla="*/ 348873 w 348869"/>
                <a:gd name="connsiteY0" fmla="*/ 229 h 493902"/>
                <a:gd name="connsiteX1" fmla="*/ 4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348873" y="229"/>
                  </a:moveTo>
                  <a:cubicBezTo>
                    <a:pt x="255147" y="132817"/>
                    <a:pt x="93730" y="361290"/>
                    <a:pt x="4" y="494132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2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10824083" y="4923727"/>
              <a:ext cx="272033" cy="272034"/>
              <a:chOff x="10824083" y="4923727"/>
              <a:chExt cx="272033" cy="272034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9CB9312-3DEC-AE47-8386-6A858A8DF542}"/>
                  </a:ext>
                </a:extLst>
              </p:cNvPr>
              <p:cNvSpPr/>
              <p:nvPr/>
            </p:nvSpPr>
            <p:spPr>
              <a:xfrm>
                <a:off x="10824083" y="4923727"/>
                <a:ext cx="272033" cy="272034"/>
              </a:xfrm>
              <a:custGeom>
                <a:avLst/>
                <a:gdLst>
                  <a:gd name="connsiteX0" fmla="*/ 272038 w 272033"/>
                  <a:gd name="connsiteY0" fmla="*/ 136246 h 272034"/>
                  <a:gd name="connsiteX1" fmla="*/ 136021 w 272033"/>
                  <a:gd name="connsiteY1" fmla="*/ 272263 h 272034"/>
                  <a:gd name="connsiteX2" fmla="*/ 4 w 272033"/>
                  <a:gd name="connsiteY2" fmla="*/ 136246 h 272034"/>
                  <a:gd name="connsiteX3" fmla="*/ 136021 w 272033"/>
                  <a:gd name="connsiteY3" fmla="*/ 229 h 272034"/>
                  <a:gd name="connsiteX4" fmla="*/ 272038 w 272033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58E9480-61F3-9D44-80CD-6F0AD8602F5B}"/>
                  </a:ext>
                </a:extLst>
              </p:cNvPr>
              <p:cNvSpPr txBox="1"/>
              <p:nvPr/>
            </p:nvSpPr>
            <p:spPr>
              <a:xfrm>
                <a:off x="108242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7</a:t>
                </a:r>
              </a:p>
            </p:txBody>
          </p:sp>
        </p:grp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92FEF47-1798-3749-B279-A2DF22E739D7}"/>
                </a:ext>
              </a:extLst>
            </p:cNvPr>
            <p:cNvSpPr/>
            <p:nvPr/>
          </p:nvSpPr>
          <p:spPr>
            <a:xfrm>
              <a:off x="9601580" y="4377372"/>
              <a:ext cx="1271397" cy="573659"/>
            </a:xfrm>
            <a:custGeom>
              <a:avLst/>
              <a:gdLst>
                <a:gd name="connsiteX0" fmla="*/ 4 w 1271397"/>
                <a:gd name="connsiteY0" fmla="*/ 229 h 573659"/>
                <a:gd name="connsiteX1" fmla="*/ 1117223 w 1271397"/>
                <a:gd name="connsiteY1" fmla="*/ 446253 h 573659"/>
                <a:gd name="connsiteX2" fmla="*/ 1271401 w 1271397"/>
                <a:gd name="connsiteY2" fmla="*/ 573888 h 57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397" h="573659">
                  <a:moveTo>
                    <a:pt x="4" y="229"/>
                  </a:moveTo>
                  <a:cubicBezTo>
                    <a:pt x="233811" y="61824"/>
                    <a:pt x="741938" y="212700"/>
                    <a:pt x="1117223" y="446253"/>
                  </a:cubicBezTo>
                  <a:cubicBezTo>
                    <a:pt x="1173484" y="481305"/>
                    <a:pt x="1228221" y="530454"/>
                    <a:pt x="1271401" y="573888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6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10328783" y="4923727"/>
              <a:ext cx="272033" cy="272034"/>
              <a:chOff x="10328783" y="4923727"/>
              <a:chExt cx="272033" cy="272034"/>
            </a:xfrm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93D9080E-90B1-674A-A256-F38D1FCC78DB}"/>
                  </a:ext>
                </a:extLst>
              </p:cNvPr>
              <p:cNvSpPr/>
              <p:nvPr/>
            </p:nvSpPr>
            <p:spPr>
              <a:xfrm>
                <a:off x="10328783" y="4923727"/>
                <a:ext cx="272033" cy="272034"/>
              </a:xfrm>
              <a:custGeom>
                <a:avLst/>
                <a:gdLst>
                  <a:gd name="connsiteX0" fmla="*/ 272038 w 272033"/>
                  <a:gd name="connsiteY0" fmla="*/ 136246 h 272034"/>
                  <a:gd name="connsiteX1" fmla="*/ 136021 w 272033"/>
                  <a:gd name="connsiteY1" fmla="*/ 272263 h 272034"/>
                  <a:gd name="connsiteX2" fmla="*/ 4 w 272033"/>
                  <a:gd name="connsiteY2" fmla="*/ 136246 h 272034"/>
                  <a:gd name="connsiteX3" fmla="*/ 136021 w 272033"/>
                  <a:gd name="connsiteY3" fmla="*/ 229 h 272034"/>
                  <a:gd name="connsiteX4" fmla="*/ 272038 w 272033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748AD9C-79C9-9340-B9E8-E451A56BA95B}"/>
                  </a:ext>
                </a:extLst>
              </p:cNvPr>
              <p:cNvSpPr txBox="1"/>
              <p:nvPr/>
            </p:nvSpPr>
            <p:spPr>
              <a:xfrm>
                <a:off x="103289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8</a:t>
                </a:r>
              </a:p>
            </p:txBody>
          </p:sp>
        </p:grp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A6D72F6-0135-4548-944A-5C63589D5980}"/>
                </a:ext>
              </a:extLst>
            </p:cNvPr>
            <p:cNvSpPr/>
            <p:nvPr/>
          </p:nvSpPr>
          <p:spPr>
            <a:xfrm>
              <a:off x="9590151" y="4411028"/>
              <a:ext cx="784097" cy="544829"/>
            </a:xfrm>
            <a:custGeom>
              <a:avLst/>
              <a:gdLst>
                <a:gd name="connsiteX0" fmla="*/ 4 w 784097"/>
                <a:gd name="connsiteY0" fmla="*/ 229 h 544829"/>
                <a:gd name="connsiteX1" fmla="*/ 633353 w 784097"/>
                <a:gd name="connsiteY1" fmla="*/ 412598 h 544829"/>
                <a:gd name="connsiteX2" fmla="*/ 784102 w 784097"/>
                <a:gd name="connsiteY2" fmla="*/ 545059 h 54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097" h="544829">
                  <a:moveTo>
                    <a:pt x="4" y="229"/>
                  </a:moveTo>
                  <a:cubicBezTo>
                    <a:pt x="151134" y="86970"/>
                    <a:pt x="420882" y="248641"/>
                    <a:pt x="633353" y="412598"/>
                  </a:cubicBezTo>
                  <a:cubicBezTo>
                    <a:pt x="685804" y="453111"/>
                    <a:pt x="740287" y="502895"/>
                    <a:pt x="784102" y="545059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0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9833483" y="4923727"/>
              <a:ext cx="272033" cy="272034"/>
              <a:chOff x="9833483" y="4923727"/>
              <a:chExt cx="272033" cy="272034"/>
            </a:xfrm>
          </p:grpSpPr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0E029240-BD06-5B43-B52D-6D7AF102DBA8}"/>
                  </a:ext>
                </a:extLst>
              </p:cNvPr>
              <p:cNvSpPr/>
              <p:nvPr/>
            </p:nvSpPr>
            <p:spPr>
              <a:xfrm>
                <a:off x="9833483" y="4923727"/>
                <a:ext cx="272033" cy="272034"/>
              </a:xfrm>
              <a:custGeom>
                <a:avLst/>
                <a:gdLst>
                  <a:gd name="connsiteX0" fmla="*/ 272038 w 272033"/>
                  <a:gd name="connsiteY0" fmla="*/ 136246 h 272034"/>
                  <a:gd name="connsiteX1" fmla="*/ 136021 w 272033"/>
                  <a:gd name="connsiteY1" fmla="*/ 272263 h 272034"/>
                  <a:gd name="connsiteX2" fmla="*/ 4 w 272033"/>
                  <a:gd name="connsiteY2" fmla="*/ 136246 h 272034"/>
                  <a:gd name="connsiteX3" fmla="*/ 136021 w 272033"/>
                  <a:gd name="connsiteY3" fmla="*/ 229 h 272034"/>
                  <a:gd name="connsiteX4" fmla="*/ 272038 w 272033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B1DA16E-C979-1247-A0B0-5A9401097F24}"/>
                  </a:ext>
                </a:extLst>
              </p:cNvPr>
              <p:cNvSpPr txBox="1"/>
              <p:nvPr/>
            </p:nvSpPr>
            <p:spPr>
              <a:xfrm>
                <a:off x="98336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9</a:t>
                </a: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B414E844-63A2-3D4E-A504-FDCAB1D390A1}"/>
                </a:ext>
              </a:extLst>
            </p:cNvPr>
            <p:cNvSpPr/>
            <p:nvPr/>
          </p:nvSpPr>
          <p:spPr>
            <a:xfrm>
              <a:off x="9547225" y="4449255"/>
              <a:ext cx="348869" cy="493902"/>
            </a:xfrm>
            <a:custGeom>
              <a:avLst/>
              <a:gdLst>
                <a:gd name="connsiteX0" fmla="*/ 4 w 348869"/>
                <a:gd name="connsiteY0" fmla="*/ 229 h 493902"/>
                <a:gd name="connsiteX1" fmla="*/ 348873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4" y="229"/>
                  </a:moveTo>
                  <a:cubicBezTo>
                    <a:pt x="93730" y="132817"/>
                    <a:pt x="255147" y="361290"/>
                    <a:pt x="348873" y="494132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4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9338183" y="4923727"/>
              <a:ext cx="272034" cy="272034"/>
              <a:chOff x="9338183" y="4923727"/>
              <a:chExt cx="272034" cy="272034"/>
            </a:xfrm>
          </p:grpSpPr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4290BB73-D2AC-2641-A204-7860ACFA9EEB}"/>
                  </a:ext>
                </a:extLst>
              </p:cNvPr>
              <p:cNvSpPr/>
              <p:nvPr/>
            </p:nvSpPr>
            <p:spPr>
              <a:xfrm>
                <a:off x="93381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E0CB3CD-098F-624C-B0E0-0287F17D7E42}"/>
                  </a:ext>
                </a:extLst>
              </p:cNvPr>
              <p:cNvSpPr txBox="1"/>
              <p:nvPr/>
            </p:nvSpPr>
            <p:spPr>
              <a:xfrm>
                <a:off x="9293860" y="4921313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10</a:t>
                </a:r>
              </a:p>
            </p:txBody>
          </p:sp>
        </p:grp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9D0F8E3-D620-6640-9E10-650B96F8551D}"/>
                </a:ext>
              </a:extLst>
            </p:cNvPr>
            <p:cNvSpPr/>
            <p:nvPr/>
          </p:nvSpPr>
          <p:spPr>
            <a:xfrm>
              <a:off x="9051925" y="4449255"/>
              <a:ext cx="348869" cy="493902"/>
            </a:xfrm>
            <a:custGeom>
              <a:avLst/>
              <a:gdLst>
                <a:gd name="connsiteX0" fmla="*/ 4 w 348869"/>
                <a:gd name="connsiteY0" fmla="*/ 229 h 493902"/>
                <a:gd name="connsiteX1" fmla="*/ 348873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4" y="229"/>
                  </a:moveTo>
                  <a:cubicBezTo>
                    <a:pt x="93730" y="132817"/>
                    <a:pt x="255147" y="361290"/>
                    <a:pt x="348873" y="494132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8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8842883" y="4923727"/>
              <a:ext cx="272034" cy="272034"/>
              <a:chOff x="8842883" y="4923727"/>
              <a:chExt cx="272034" cy="272034"/>
            </a:xfrm>
          </p:grpSpPr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6E0AB5F2-E4DF-DF4D-9DB7-97710B385E8D}"/>
                  </a:ext>
                </a:extLst>
              </p:cNvPr>
              <p:cNvSpPr/>
              <p:nvPr/>
            </p:nvSpPr>
            <p:spPr>
              <a:xfrm>
                <a:off x="88428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4C90F55-1E1C-E94E-B049-4C5D41257966}"/>
                  </a:ext>
                </a:extLst>
              </p:cNvPr>
              <p:cNvSpPr txBox="1"/>
              <p:nvPr/>
            </p:nvSpPr>
            <p:spPr>
              <a:xfrm>
                <a:off x="8798560" y="4921313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11</a:t>
                </a:r>
              </a:p>
            </p:txBody>
          </p:sp>
        </p:grp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443F5AF6-C0A1-B14B-8553-9FA6ADD843E8}"/>
                </a:ext>
              </a:extLst>
            </p:cNvPr>
            <p:cNvSpPr/>
            <p:nvPr/>
          </p:nvSpPr>
          <p:spPr>
            <a:xfrm>
              <a:off x="8978900" y="4467924"/>
              <a:ext cx="12700" cy="453644"/>
            </a:xfrm>
            <a:custGeom>
              <a:avLst/>
              <a:gdLst>
                <a:gd name="connsiteX0" fmla="*/ 4 w 12700"/>
                <a:gd name="connsiteY0" fmla="*/ 229 h 453644"/>
                <a:gd name="connsiteX1" fmla="*/ 4 w 12700"/>
                <a:gd name="connsiteY1" fmla="*/ 453873 h 45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644">
                  <a:moveTo>
                    <a:pt x="4" y="229"/>
                  </a:moveTo>
                  <a:cubicBezTo>
                    <a:pt x="4" y="127356"/>
                    <a:pt x="4" y="325476"/>
                    <a:pt x="4" y="453873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2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8347583" y="4923727"/>
              <a:ext cx="272034" cy="272034"/>
              <a:chOff x="8347583" y="4923727"/>
              <a:chExt cx="272034" cy="272034"/>
            </a:xfrm>
          </p:grpSpPr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11765F80-17AD-F44D-AF11-92B9E65FB28F}"/>
                  </a:ext>
                </a:extLst>
              </p:cNvPr>
              <p:cNvSpPr/>
              <p:nvPr/>
            </p:nvSpPr>
            <p:spPr>
              <a:xfrm>
                <a:off x="83475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BF36224-3AFC-594A-B623-8CED55E3A907}"/>
                  </a:ext>
                </a:extLst>
              </p:cNvPr>
              <p:cNvSpPr txBox="1"/>
              <p:nvPr/>
            </p:nvSpPr>
            <p:spPr>
              <a:xfrm>
                <a:off x="8303260" y="4921313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12</a:t>
                </a:r>
              </a:p>
            </p:txBody>
          </p:sp>
        </p:grp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9C27C6D7-B87F-0D44-8D3E-2162AD1B9520}"/>
                </a:ext>
              </a:extLst>
            </p:cNvPr>
            <p:cNvSpPr/>
            <p:nvPr/>
          </p:nvSpPr>
          <p:spPr>
            <a:xfrm>
              <a:off x="8557005" y="4449255"/>
              <a:ext cx="348869" cy="493902"/>
            </a:xfrm>
            <a:custGeom>
              <a:avLst/>
              <a:gdLst>
                <a:gd name="connsiteX0" fmla="*/ 348873 w 348869"/>
                <a:gd name="connsiteY0" fmla="*/ 229 h 493902"/>
                <a:gd name="connsiteX1" fmla="*/ 4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348873" y="229"/>
                  </a:moveTo>
                  <a:cubicBezTo>
                    <a:pt x="255147" y="132817"/>
                    <a:pt x="93730" y="361290"/>
                    <a:pt x="4" y="494132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6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7852283" y="4923727"/>
              <a:ext cx="272034" cy="272034"/>
              <a:chOff x="7852283" y="4923727"/>
              <a:chExt cx="272034" cy="272034"/>
            </a:xfrm>
          </p:grpSpPr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B3C19338-2EC8-5641-AC10-23A28B18BCED}"/>
                  </a:ext>
                </a:extLst>
              </p:cNvPr>
              <p:cNvSpPr/>
              <p:nvPr/>
            </p:nvSpPr>
            <p:spPr>
              <a:xfrm>
                <a:off x="78522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8631B9D-35E4-7A4E-9D7C-854D401EC795}"/>
                  </a:ext>
                </a:extLst>
              </p:cNvPr>
              <p:cNvSpPr txBox="1"/>
              <p:nvPr/>
            </p:nvSpPr>
            <p:spPr>
              <a:xfrm>
                <a:off x="78524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4</a:t>
                </a:r>
              </a:p>
            </p:txBody>
          </p:sp>
        </p:grp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5615FA46-6C66-104E-9A69-41AC252BAD09}"/>
                </a:ext>
              </a:extLst>
            </p:cNvPr>
            <p:cNvSpPr/>
            <p:nvPr/>
          </p:nvSpPr>
          <p:spPr>
            <a:xfrm>
              <a:off x="8061705" y="4449255"/>
              <a:ext cx="348869" cy="493902"/>
            </a:xfrm>
            <a:custGeom>
              <a:avLst/>
              <a:gdLst>
                <a:gd name="connsiteX0" fmla="*/ 348873 w 348869"/>
                <a:gd name="connsiteY0" fmla="*/ 229 h 493902"/>
                <a:gd name="connsiteX1" fmla="*/ 4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348873" y="229"/>
                  </a:moveTo>
                  <a:cubicBezTo>
                    <a:pt x="255147" y="132817"/>
                    <a:pt x="93730" y="361290"/>
                    <a:pt x="4" y="494132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7356983" y="4923727"/>
              <a:ext cx="272034" cy="272034"/>
              <a:chOff x="7356983" y="4923727"/>
              <a:chExt cx="272034" cy="272034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FA6D328D-BACC-DB44-B570-D03543B74F1B}"/>
                  </a:ext>
                </a:extLst>
              </p:cNvPr>
              <p:cNvSpPr/>
              <p:nvPr/>
            </p:nvSpPr>
            <p:spPr>
              <a:xfrm>
                <a:off x="73569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EA8BAF6-437B-4B44-880B-A876C08BAD8C}"/>
                  </a:ext>
                </a:extLst>
              </p:cNvPr>
              <p:cNvSpPr txBox="1"/>
              <p:nvPr/>
            </p:nvSpPr>
            <p:spPr>
              <a:xfrm>
                <a:off x="73571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5</a:t>
                </a:r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649193D0-A991-5C4D-A681-4FEEE975B9E5}"/>
                </a:ext>
              </a:extLst>
            </p:cNvPr>
            <p:cNvSpPr/>
            <p:nvPr/>
          </p:nvSpPr>
          <p:spPr>
            <a:xfrm>
              <a:off x="7583550" y="4411028"/>
              <a:ext cx="784097" cy="544829"/>
            </a:xfrm>
            <a:custGeom>
              <a:avLst/>
              <a:gdLst>
                <a:gd name="connsiteX0" fmla="*/ 784102 w 784097"/>
                <a:gd name="connsiteY0" fmla="*/ 229 h 544829"/>
                <a:gd name="connsiteX1" fmla="*/ 150753 w 784097"/>
                <a:gd name="connsiteY1" fmla="*/ 412598 h 544829"/>
                <a:gd name="connsiteX2" fmla="*/ 4 w 784097"/>
                <a:gd name="connsiteY2" fmla="*/ 545059 h 54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097" h="544829">
                  <a:moveTo>
                    <a:pt x="784102" y="229"/>
                  </a:moveTo>
                  <a:cubicBezTo>
                    <a:pt x="632972" y="86970"/>
                    <a:pt x="363224" y="248641"/>
                    <a:pt x="150753" y="412598"/>
                  </a:cubicBezTo>
                  <a:cubicBezTo>
                    <a:pt x="98302" y="453111"/>
                    <a:pt x="43819" y="502895"/>
                    <a:pt x="4" y="545059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4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6861683" y="4923727"/>
              <a:ext cx="272034" cy="272034"/>
              <a:chOff x="6861683" y="4923727"/>
              <a:chExt cx="272034" cy="272034"/>
            </a:xfrm>
          </p:grpSpPr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60752A40-45E0-4445-88BC-57EF80743E74}"/>
                  </a:ext>
                </a:extLst>
              </p:cNvPr>
              <p:cNvSpPr/>
              <p:nvPr/>
            </p:nvSpPr>
            <p:spPr>
              <a:xfrm>
                <a:off x="68616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39F6958-6111-A74E-91C6-887F3E30DF02}"/>
                  </a:ext>
                </a:extLst>
              </p:cNvPr>
              <p:cNvSpPr txBox="1"/>
              <p:nvPr/>
            </p:nvSpPr>
            <p:spPr>
              <a:xfrm>
                <a:off x="68618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6</a:t>
                </a:r>
              </a:p>
            </p:txBody>
          </p:sp>
        </p:grp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38583DF8-3743-864B-929D-423555932A85}"/>
                </a:ext>
              </a:extLst>
            </p:cNvPr>
            <p:cNvSpPr/>
            <p:nvPr/>
          </p:nvSpPr>
          <p:spPr>
            <a:xfrm>
              <a:off x="7084822" y="4377372"/>
              <a:ext cx="1271397" cy="573659"/>
            </a:xfrm>
            <a:custGeom>
              <a:avLst/>
              <a:gdLst>
                <a:gd name="connsiteX0" fmla="*/ 1271401 w 1271397"/>
                <a:gd name="connsiteY0" fmla="*/ 229 h 573659"/>
                <a:gd name="connsiteX1" fmla="*/ 154182 w 1271397"/>
                <a:gd name="connsiteY1" fmla="*/ 446253 h 573659"/>
                <a:gd name="connsiteX2" fmla="*/ 4 w 1271397"/>
                <a:gd name="connsiteY2" fmla="*/ 573888 h 57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397" h="573659">
                  <a:moveTo>
                    <a:pt x="1271401" y="229"/>
                  </a:moveTo>
                  <a:cubicBezTo>
                    <a:pt x="1037594" y="61824"/>
                    <a:pt x="529467" y="212700"/>
                    <a:pt x="154182" y="446253"/>
                  </a:cubicBezTo>
                  <a:cubicBezTo>
                    <a:pt x="97921" y="481305"/>
                    <a:pt x="43184" y="530454"/>
                    <a:pt x="4" y="573888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8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8347583" y="5650294"/>
              <a:ext cx="272034" cy="272033"/>
              <a:chOff x="8347583" y="5650294"/>
              <a:chExt cx="272034" cy="272033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C4B2B91B-03DC-9241-91CA-249DA7CC4693}"/>
                  </a:ext>
                </a:extLst>
              </p:cNvPr>
              <p:cNvSpPr/>
              <p:nvPr/>
            </p:nvSpPr>
            <p:spPr>
              <a:xfrm>
                <a:off x="8347583" y="5650294"/>
                <a:ext cx="272034" cy="272033"/>
              </a:xfrm>
              <a:custGeom>
                <a:avLst/>
                <a:gdLst>
                  <a:gd name="connsiteX0" fmla="*/ 272038 w 272034"/>
                  <a:gd name="connsiteY0" fmla="*/ 136246 h 272033"/>
                  <a:gd name="connsiteX1" fmla="*/ 136021 w 272034"/>
                  <a:gd name="connsiteY1" fmla="*/ 272263 h 272033"/>
                  <a:gd name="connsiteX2" fmla="*/ 4 w 272034"/>
                  <a:gd name="connsiteY2" fmla="*/ 136246 h 272033"/>
                  <a:gd name="connsiteX3" fmla="*/ 136021 w 272034"/>
                  <a:gd name="connsiteY3" fmla="*/ 229 h 272033"/>
                  <a:gd name="connsiteX4" fmla="*/ 272038 w 272034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60D1310-A6E2-FE4E-8FB2-9AAB3A8D1681}"/>
                  </a:ext>
                </a:extLst>
              </p:cNvPr>
              <p:cNvSpPr txBox="1"/>
              <p:nvPr/>
            </p:nvSpPr>
            <p:spPr>
              <a:xfrm>
                <a:off x="83032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13</a:t>
                </a:r>
              </a:p>
            </p:txBody>
          </p:sp>
        </p:grp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81B76A22-FE63-1242-8635-7B431DF22DA0}"/>
                </a:ext>
              </a:extLst>
            </p:cNvPr>
            <p:cNvSpPr/>
            <p:nvPr/>
          </p:nvSpPr>
          <p:spPr>
            <a:xfrm>
              <a:off x="8061325" y="5175949"/>
              <a:ext cx="348869" cy="493775"/>
            </a:xfrm>
            <a:custGeom>
              <a:avLst/>
              <a:gdLst>
                <a:gd name="connsiteX0" fmla="*/ 4 w 348869"/>
                <a:gd name="connsiteY0" fmla="*/ 229 h 493775"/>
                <a:gd name="connsiteX1" fmla="*/ 348873 w 348869"/>
                <a:gd name="connsiteY1" fmla="*/ 494005 h 49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775">
                  <a:moveTo>
                    <a:pt x="4" y="229"/>
                  </a:moveTo>
                  <a:cubicBezTo>
                    <a:pt x="93730" y="132817"/>
                    <a:pt x="255147" y="361290"/>
                    <a:pt x="348873" y="494005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2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7852283" y="5650294"/>
              <a:ext cx="272034" cy="272033"/>
              <a:chOff x="7852283" y="5650294"/>
              <a:chExt cx="272034" cy="272033"/>
            </a:xfrm>
          </p:grpSpPr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61193A10-E8E2-1A4C-B09D-EFA6C2CD1CC6}"/>
                  </a:ext>
                </a:extLst>
              </p:cNvPr>
              <p:cNvSpPr/>
              <p:nvPr/>
            </p:nvSpPr>
            <p:spPr>
              <a:xfrm>
                <a:off x="7852283" y="5650294"/>
                <a:ext cx="272034" cy="272033"/>
              </a:xfrm>
              <a:custGeom>
                <a:avLst/>
                <a:gdLst>
                  <a:gd name="connsiteX0" fmla="*/ 272038 w 272034"/>
                  <a:gd name="connsiteY0" fmla="*/ 136246 h 272033"/>
                  <a:gd name="connsiteX1" fmla="*/ 136021 w 272034"/>
                  <a:gd name="connsiteY1" fmla="*/ 272263 h 272033"/>
                  <a:gd name="connsiteX2" fmla="*/ 4 w 272034"/>
                  <a:gd name="connsiteY2" fmla="*/ 136246 h 272033"/>
                  <a:gd name="connsiteX3" fmla="*/ 136021 w 272034"/>
                  <a:gd name="connsiteY3" fmla="*/ 229 h 272033"/>
                  <a:gd name="connsiteX4" fmla="*/ 272038 w 272034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11BE952-4A1B-054C-85AB-A6D4EDAEFCD7}"/>
                  </a:ext>
                </a:extLst>
              </p:cNvPr>
              <p:cNvSpPr txBox="1"/>
              <p:nvPr/>
            </p:nvSpPr>
            <p:spPr>
              <a:xfrm>
                <a:off x="78079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14</a:t>
                </a:r>
              </a:p>
            </p:txBody>
          </p:sp>
        </p:grp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C3510E88-0F40-7F47-ACB4-AD94ED88E0E1}"/>
                </a:ext>
              </a:extLst>
            </p:cNvPr>
            <p:cNvSpPr/>
            <p:nvPr/>
          </p:nvSpPr>
          <p:spPr>
            <a:xfrm>
              <a:off x="7988300" y="5194618"/>
              <a:ext cx="12700" cy="453516"/>
            </a:xfrm>
            <a:custGeom>
              <a:avLst/>
              <a:gdLst>
                <a:gd name="connsiteX0" fmla="*/ 4 w 12700"/>
                <a:gd name="connsiteY0" fmla="*/ 229 h 453516"/>
                <a:gd name="connsiteX1" fmla="*/ 4 w 12700"/>
                <a:gd name="connsiteY1" fmla="*/ 453746 h 45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516">
                  <a:moveTo>
                    <a:pt x="4" y="229"/>
                  </a:moveTo>
                  <a:cubicBezTo>
                    <a:pt x="4" y="127356"/>
                    <a:pt x="4" y="325476"/>
                    <a:pt x="4" y="453746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6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7356983" y="5650294"/>
              <a:ext cx="272034" cy="272033"/>
              <a:chOff x="7356983" y="5650294"/>
              <a:chExt cx="272034" cy="272033"/>
            </a:xfrm>
          </p:grpSpPr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C1CF1D7B-FD6F-5342-9191-BFCC0E0FF5E4}"/>
                  </a:ext>
                </a:extLst>
              </p:cNvPr>
              <p:cNvSpPr/>
              <p:nvPr/>
            </p:nvSpPr>
            <p:spPr>
              <a:xfrm>
                <a:off x="7356983" y="5650294"/>
                <a:ext cx="272034" cy="272033"/>
              </a:xfrm>
              <a:custGeom>
                <a:avLst/>
                <a:gdLst>
                  <a:gd name="connsiteX0" fmla="*/ 272038 w 272034"/>
                  <a:gd name="connsiteY0" fmla="*/ 136246 h 272033"/>
                  <a:gd name="connsiteX1" fmla="*/ 136021 w 272034"/>
                  <a:gd name="connsiteY1" fmla="*/ 272263 h 272033"/>
                  <a:gd name="connsiteX2" fmla="*/ 4 w 272034"/>
                  <a:gd name="connsiteY2" fmla="*/ 136246 h 272033"/>
                  <a:gd name="connsiteX3" fmla="*/ 136021 w 272034"/>
                  <a:gd name="connsiteY3" fmla="*/ 229 h 272033"/>
                  <a:gd name="connsiteX4" fmla="*/ 272038 w 272034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6763AE3-68CF-1D49-97E1-43E876C0D8E5}"/>
                  </a:ext>
                </a:extLst>
              </p:cNvPr>
              <p:cNvSpPr txBox="1"/>
              <p:nvPr/>
            </p:nvSpPr>
            <p:spPr>
              <a:xfrm>
                <a:off x="73126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15</a:t>
                </a:r>
              </a:p>
            </p:txBody>
          </p:sp>
        </p:grp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CE418DAE-0F00-F649-97B5-73350B21F9AF}"/>
                </a:ext>
              </a:extLst>
            </p:cNvPr>
            <p:cNvSpPr/>
            <p:nvPr/>
          </p:nvSpPr>
          <p:spPr>
            <a:xfrm>
              <a:off x="7566405" y="5175949"/>
              <a:ext cx="348869" cy="493775"/>
            </a:xfrm>
            <a:custGeom>
              <a:avLst/>
              <a:gdLst>
                <a:gd name="connsiteX0" fmla="*/ 348873 w 348869"/>
                <a:gd name="connsiteY0" fmla="*/ 229 h 493775"/>
                <a:gd name="connsiteX1" fmla="*/ 4 w 348869"/>
                <a:gd name="connsiteY1" fmla="*/ 494005 h 49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775">
                  <a:moveTo>
                    <a:pt x="348873" y="229"/>
                  </a:moveTo>
                  <a:cubicBezTo>
                    <a:pt x="255147" y="132817"/>
                    <a:pt x="93730" y="361290"/>
                    <a:pt x="4" y="494005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D1EA3DC-B950-034E-860A-52176A81DE37}"/>
              </a:ext>
            </a:extLst>
          </p:cNvPr>
          <p:cNvSpPr/>
          <p:nvPr/>
        </p:nvSpPr>
        <p:spPr>
          <a:xfrm>
            <a:off x="2538046" y="4147058"/>
            <a:ext cx="365760" cy="36576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6892CFF-17A8-0044-A793-3B3557FEA3F7}"/>
              </a:ext>
            </a:extLst>
          </p:cNvPr>
          <p:cNvSpPr/>
          <p:nvPr/>
        </p:nvSpPr>
        <p:spPr>
          <a:xfrm>
            <a:off x="3521075" y="4153661"/>
            <a:ext cx="365760" cy="36576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4675C13-017A-CF46-BECA-EC5230DFBD1B}"/>
              </a:ext>
            </a:extLst>
          </p:cNvPr>
          <p:cNvSpPr/>
          <p:nvPr/>
        </p:nvSpPr>
        <p:spPr>
          <a:xfrm>
            <a:off x="8296362" y="4147058"/>
            <a:ext cx="365760" cy="36576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76757B22-9180-A349-8012-30D704C7E890}"/>
              </a:ext>
            </a:extLst>
          </p:cNvPr>
          <p:cNvSpPr/>
          <p:nvPr/>
        </p:nvSpPr>
        <p:spPr>
          <a:xfrm>
            <a:off x="9291320" y="4153661"/>
            <a:ext cx="365760" cy="36576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AE7B57DB-2F97-8443-9E79-DD05B9AC0367}"/>
              </a:ext>
            </a:extLst>
          </p:cNvPr>
          <p:cNvSpPr/>
          <p:nvPr/>
        </p:nvSpPr>
        <p:spPr>
          <a:xfrm>
            <a:off x="3033311" y="4147058"/>
            <a:ext cx="365760" cy="36576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45FF92F-2C37-224D-9550-6DB0E59C7435}"/>
              </a:ext>
            </a:extLst>
          </p:cNvPr>
          <p:cNvSpPr/>
          <p:nvPr/>
        </p:nvSpPr>
        <p:spPr>
          <a:xfrm>
            <a:off x="8799278" y="4153181"/>
            <a:ext cx="365760" cy="36576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003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عبارت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7376" y="1825625"/>
            <a:ext cx="7146423" cy="4351338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یک مدل برای یک عبارت ریاضی استفاده از درخت است.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پیش‌ترتیب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میان‌ترتیب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پس‌ترتیب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درخت عبارت به ترتیب معادل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فرم‌های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پیشوندی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میانوندی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پسوندی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عبارت هستند. 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577612-9063-D042-A096-D6DA2650D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199" y="2146000"/>
            <a:ext cx="3369177" cy="36124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533853-7915-4141-AA54-D0A1A9EB39FD}"/>
              </a:ext>
            </a:extLst>
          </p:cNvPr>
          <p:cNvSpPr txBox="1"/>
          <p:nvPr/>
        </p:nvSpPr>
        <p:spPr>
          <a:xfrm>
            <a:off x="4942767" y="3429000"/>
            <a:ext cx="6083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Courier" pitchFamily="2" charset="0"/>
              </a:rPr>
              <a:t>( ~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(</a:t>
            </a:r>
            <a:r>
              <a:rPr lang="en-US" sz="2400" dirty="0">
                <a:latin typeface="Courier" pitchFamily="2" charset="0"/>
              </a:rPr>
              <a:t> a+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(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urier" pitchFamily="2" charset="0"/>
              </a:rPr>
              <a:t>(</a:t>
            </a:r>
            <a:r>
              <a:rPr lang="en-US" sz="2400" dirty="0">
                <a:latin typeface="Courier" pitchFamily="2" charset="0"/>
              </a:rPr>
              <a:t> b/c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urier" pitchFamily="2" charset="0"/>
              </a:rPr>
              <a:t>)</a:t>
            </a:r>
            <a:r>
              <a:rPr lang="en-US" sz="2400" dirty="0">
                <a:latin typeface="Courier" pitchFamily="2" charset="0"/>
              </a:rPr>
              <a:t> * </a:t>
            </a:r>
            <a:r>
              <a:rPr lang="en-US" sz="2400" dirty="0">
                <a:solidFill>
                  <a:srgbClr val="7030A0"/>
                </a:solidFill>
                <a:latin typeface="Courier" pitchFamily="2" charset="0"/>
              </a:rPr>
              <a:t>(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 err="1">
                <a:latin typeface="Courier" pitchFamily="2" charset="0"/>
              </a:rPr>
              <a:t>d^e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urier" pitchFamily="2" charset="0"/>
              </a:rPr>
              <a:t>)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)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)</a:t>
            </a:r>
            <a:r>
              <a:rPr lang="en-US" sz="2400" dirty="0">
                <a:latin typeface="Courier" pitchFamily="2" charset="0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29927893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عبارت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533853-7915-4141-AA54-D0A1A9EB39FD}"/>
              </a:ext>
            </a:extLst>
          </p:cNvPr>
          <p:cNvSpPr txBox="1"/>
          <p:nvPr/>
        </p:nvSpPr>
        <p:spPr>
          <a:xfrm>
            <a:off x="6096000" y="3429000"/>
            <a:ext cx="5161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a+(b-c*d)^</a:t>
            </a:r>
            <a:r>
              <a:rPr lang="en-US" sz="2400" dirty="0" err="1">
                <a:latin typeface="Courier" pitchFamily="2" charset="0"/>
              </a:rPr>
              <a:t>e-f^g</a:t>
            </a:r>
            <a:r>
              <a:rPr lang="en-US" sz="2400" dirty="0">
                <a:latin typeface="Courier" pitchFamily="2" charset="0"/>
              </a:rPr>
              <a:t>^(h / -</a:t>
            </a:r>
            <a:r>
              <a:rPr lang="en-US" sz="2400" dirty="0" err="1">
                <a:latin typeface="Courier" pitchFamily="2" charset="0"/>
              </a:rPr>
              <a:t>i</a:t>
            </a:r>
            <a:r>
              <a:rPr lang="en-US" sz="2400" dirty="0">
                <a:latin typeface="Courier" pitchFamily="2" charset="0"/>
              </a:rPr>
              <a:t>*k)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F4E7A-64A0-1F46-B0F4-AFBC9BCA3F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26139" t="5953" r="18896" b="2332"/>
          <a:stretch/>
        </p:blipFill>
        <p:spPr>
          <a:xfrm>
            <a:off x="838200" y="1870786"/>
            <a:ext cx="3873674" cy="403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851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و نمایش درخت عبارت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7376" y="1825625"/>
            <a:ext cx="7146423" cy="4351338"/>
          </a:xfrm>
        </p:spPr>
        <p:txBody>
          <a:bodyPr>
            <a:normAutofit/>
          </a:bodyPr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هر کدام 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نمایش‌ها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استفاده‌های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خود را دارند.</a:t>
            </a: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نکته‌ی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جالب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درباره‌ی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نمایش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پیش‌ترتیب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پس‌ترتیب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این است که نیازی به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پرانتزگذاری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ندارند و بدون ابهام تفسیر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20FA47A-84C7-8344-B768-44937A87D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29000"/>
            <a:ext cx="2534686" cy="274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62C9EE-A771-5642-A58D-E1DF42B508EE}"/>
              </a:ext>
            </a:extLst>
          </p:cNvPr>
          <p:cNvSpPr/>
          <p:nvPr/>
        </p:nvSpPr>
        <p:spPr>
          <a:xfrm>
            <a:off x="5567691" y="3868639"/>
            <a:ext cx="442579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93333"/>
                </a:solidFill>
                <a:latin typeface="Courier" pitchFamily="2" charset="0"/>
              </a:rPr>
              <a:t>void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prefix_print</a:t>
            </a:r>
            <a:r>
              <a:rPr lang="en-US" dirty="0">
                <a:solidFill>
                  <a:srgbClr val="66CC66"/>
                </a:solidFill>
                <a:latin typeface="Courier" pitchFamily="2" charset="0"/>
              </a:rPr>
              <a:t>(</a:t>
            </a:r>
            <a:r>
              <a:rPr lang="en-US" dirty="0">
                <a:latin typeface="Courier" pitchFamily="2" charset="0"/>
              </a:rPr>
              <a:t>node *cur</a:t>
            </a:r>
            <a:r>
              <a:rPr lang="en-US" dirty="0">
                <a:solidFill>
                  <a:srgbClr val="66CC66"/>
                </a:solidFill>
                <a:latin typeface="Courier" pitchFamily="2" charset="0"/>
              </a:rPr>
              <a:t>)</a:t>
            </a:r>
            <a:r>
              <a:rPr lang="en-US" dirty="0">
                <a:latin typeface="Courier" pitchFamily="2" charset="0"/>
              </a:rPr>
              <a:t> </a:t>
            </a:r>
          </a:p>
          <a:p>
            <a:r>
              <a:rPr lang="en-US" dirty="0">
                <a:solidFill>
                  <a:srgbClr val="66CC66"/>
                </a:solidFill>
                <a:latin typeface="Courier" pitchFamily="2" charset="0"/>
              </a:rPr>
              <a:t>{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i="1" dirty="0">
                <a:solidFill>
                  <a:srgbClr val="808080"/>
                </a:solidFill>
                <a:latin typeface="Courier" pitchFamily="2" charset="0"/>
              </a:rPr>
              <a:t>// + * + a b c 7</a:t>
            </a:r>
            <a:r>
              <a:rPr lang="en-US" dirty="0">
                <a:latin typeface="Courier" pitchFamily="2" charset="0"/>
              </a:rPr>
              <a:t> </a:t>
            </a:r>
          </a:p>
          <a:p>
            <a:pPr lvl="1"/>
            <a:r>
              <a:rPr lang="en-US" dirty="0">
                <a:latin typeface="Courier" pitchFamily="2" charset="0"/>
              </a:rPr>
              <a:t>cur-&gt; print</a:t>
            </a:r>
            <a:r>
              <a:rPr lang="en-US" dirty="0">
                <a:solidFill>
                  <a:srgbClr val="66CC66"/>
                </a:solidFill>
                <a:latin typeface="Courier" pitchFamily="2" charset="0"/>
              </a:rPr>
              <a:t>()</a:t>
            </a:r>
            <a:r>
              <a:rPr lang="en-US" dirty="0">
                <a:latin typeface="Courier" pitchFamily="2" charset="0"/>
              </a:rPr>
              <a:t>; </a:t>
            </a:r>
          </a:p>
          <a:p>
            <a:pPr lvl="1"/>
            <a:r>
              <a:rPr lang="en-US" dirty="0">
                <a:solidFill>
                  <a:srgbClr val="B1B100"/>
                </a:solidFill>
                <a:latin typeface="Courier" pitchFamily="2" charset="0"/>
              </a:rPr>
              <a:t>if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66CC66"/>
                </a:solidFill>
                <a:latin typeface="Courier" pitchFamily="2" charset="0"/>
              </a:rPr>
              <a:t>(</a:t>
            </a:r>
            <a:r>
              <a:rPr lang="en-US" dirty="0">
                <a:latin typeface="Courier" pitchFamily="2" charset="0"/>
              </a:rPr>
              <a:t>cur-&gt; l</a:t>
            </a:r>
            <a:r>
              <a:rPr lang="en-US" dirty="0">
                <a:solidFill>
                  <a:srgbClr val="66CC66"/>
                </a:solidFill>
                <a:latin typeface="Courier" pitchFamily="2" charset="0"/>
              </a:rPr>
              <a:t>)</a:t>
            </a:r>
            <a:r>
              <a:rPr lang="en-US" dirty="0">
                <a:latin typeface="Courier" pitchFamily="2" charset="0"/>
              </a:rPr>
              <a:t> </a:t>
            </a:r>
          </a:p>
          <a:p>
            <a:pPr lvl="2"/>
            <a:r>
              <a:rPr lang="en-US" dirty="0" err="1">
                <a:latin typeface="Courier" pitchFamily="2" charset="0"/>
              </a:rPr>
              <a:t>prefix_print</a:t>
            </a:r>
            <a:r>
              <a:rPr lang="en-US" dirty="0">
                <a:solidFill>
                  <a:srgbClr val="66CC66"/>
                </a:solidFill>
                <a:latin typeface="Courier" pitchFamily="2" charset="0"/>
              </a:rPr>
              <a:t>(</a:t>
            </a:r>
            <a:r>
              <a:rPr lang="en-US" dirty="0">
                <a:latin typeface="Courier" pitchFamily="2" charset="0"/>
              </a:rPr>
              <a:t>cur-&gt; l</a:t>
            </a:r>
            <a:r>
              <a:rPr lang="en-US" dirty="0">
                <a:solidFill>
                  <a:srgbClr val="66CC66"/>
                </a:solidFill>
                <a:latin typeface="Courier" pitchFamily="2" charset="0"/>
              </a:rPr>
              <a:t>)</a:t>
            </a:r>
            <a:r>
              <a:rPr lang="en-US" dirty="0">
                <a:latin typeface="Courier" pitchFamily="2" charset="0"/>
              </a:rPr>
              <a:t>;</a:t>
            </a:r>
          </a:p>
          <a:p>
            <a:pPr lvl="1"/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B1B100"/>
                </a:solidFill>
                <a:latin typeface="Courier" pitchFamily="2" charset="0"/>
              </a:rPr>
              <a:t>if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66CC66"/>
                </a:solidFill>
                <a:latin typeface="Courier" pitchFamily="2" charset="0"/>
              </a:rPr>
              <a:t>(</a:t>
            </a:r>
            <a:r>
              <a:rPr lang="en-US" dirty="0">
                <a:latin typeface="Courier" pitchFamily="2" charset="0"/>
              </a:rPr>
              <a:t>cur-&gt; r</a:t>
            </a:r>
            <a:r>
              <a:rPr lang="en-US" dirty="0">
                <a:solidFill>
                  <a:srgbClr val="66CC66"/>
                </a:solidFill>
                <a:latin typeface="Courier" pitchFamily="2" charset="0"/>
              </a:rPr>
              <a:t>)</a:t>
            </a:r>
            <a:r>
              <a:rPr lang="en-US" dirty="0">
                <a:latin typeface="Courier" pitchFamily="2" charset="0"/>
              </a:rPr>
              <a:t> </a:t>
            </a:r>
          </a:p>
          <a:p>
            <a:pPr lvl="2"/>
            <a:r>
              <a:rPr lang="en-US" dirty="0" err="1">
                <a:latin typeface="Courier" pitchFamily="2" charset="0"/>
              </a:rPr>
              <a:t>prefix_print</a:t>
            </a:r>
            <a:r>
              <a:rPr lang="en-US" dirty="0">
                <a:solidFill>
                  <a:srgbClr val="66CC66"/>
                </a:solidFill>
                <a:latin typeface="Courier" pitchFamily="2" charset="0"/>
              </a:rPr>
              <a:t>(</a:t>
            </a:r>
            <a:r>
              <a:rPr lang="en-US" dirty="0">
                <a:latin typeface="Courier" pitchFamily="2" charset="0"/>
              </a:rPr>
              <a:t>cur-&gt; r</a:t>
            </a:r>
            <a:r>
              <a:rPr lang="en-US" dirty="0">
                <a:solidFill>
                  <a:srgbClr val="66CC66"/>
                </a:solidFill>
                <a:latin typeface="Courier" pitchFamily="2" charset="0"/>
              </a:rPr>
              <a:t>)</a:t>
            </a:r>
            <a:r>
              <a:rPr lang="en-US" dirty="0">
                <a:latin typeface="Courier" pitchFamily="2" charset="0"/>
              </a:rPr>
              <a:t>; </a:t>
            </a:r>
          </a:p>
          <a:p>
            <a:r>
              <a:rPr lang="en-US" dirty="0">
                <a:solidFill>
                  <a:srgbClr val="66CC66"/>
                </a:solidFill>
                <a:latin typeface="Courier" pitchFamily="2" charset="0"/>
              </a:rPr>
              <a:t>}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2587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کاربرد درخت عبارت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just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عموما برای محاسبه توابع پیچیده روی عبارت ها از درخت عبارت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بهره‌می‌گیریم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just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برای مثال برای مشتق گیری از یک عبارت،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 استفاده از ساختار بازگشتی درخت ها، به راحتی این عمل را انجام داد: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6F6E498-0BFB-F34C-97B7-B36E035A7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3890963"/>
            <a:ext cx="2692400" cy="18288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3C6394B1-A6B4-2C40-9B42-5FE59E0137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32600" y="3433763"/>
            <a:ext cx="4521200" cy="27432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8763BC-6C02-2C41-8A7D-33A8E04B02CB}"/>
              </a:ext>
            </a:extLst>
          </p:cNvPr>
          <p:cNvCxnSpPr>
            <a:stCxn id="9" idx="3"/>
            <a:endCxn id="11" idx="1"/>
          </p:cNvCxnSpPr>
          <p:nvPr/>
        </p:nvCxnSpPr>
        <p:spPr>
          <a:xfrm>
            <a:off x="3530600" y="4805363"/>
            <a:ext cx="3302000" cy="0"/>
          </a:xfrm>
          <a:prstGeom prst="straightConnector1">
            <a:avLst/>
          </a:prstGeom>
          <a:ln w="25400"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2C476B2-09CF-4E42-8309-A9F2387A4F7B}"/>
              </a:ext>
            </a:extLst>
          </p:cNvPr>
          <p:cNvSpPr txBox="1"/>
          <p:nvPr/>
        </p:nvSpPr>
        <p:spPr>
          <a:xfrm>
            <a:off x="4651647" y="4301094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مشتق گیری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791294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پیشوندی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درخت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پیشوندی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(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Trie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Tree)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یک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داده‌ساختار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درختی است که برای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ذخیره‌سازی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نگاشت‌ها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استفاده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یاد‌آوری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: نگاشت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مجموعه‌ای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زوج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(کلید، مقدار) است که هر کلید حداکثر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یک‌بار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می آید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77F9865-B156-5541-B3B1-D5C4F8E4F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247" y="3416464"/>
            <a:ext cx="3281505" cy="307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DA2AFBC-5E7F-F941-94C0-07130D3C28C0}"/>
              </a:ext>
            </a:extLst>
          </p:cNvPr>
          <p:cNvCxnSpPr>
            <a:cxnSpLocks/>
          </p:cNvCxnSpPr>
          <p:nvPr/>
        </p:nvCxnSpPr>
        <p:spPr>
          <a:xfrm>
            <a:off x="5959366" y="5277834"/>
            <a:ext cx="273268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A81D48-D7D5-114D-A14B-1815021919A0}"/>
              </a:ext>
            </a:extLst>
          </p:cNvPr>
          <p:cNvCxnSpPr>
            <a:cxnSpLocks/>
          </p:cNvCxnSpPr>
          <p:nvPr/>
        </p:nvCxnSpPr>
        <p:spPr>
          <a:xfrm flipH="1">
            <a:off x="7094482" y="5415347"/>
            <a:ext cx="173991" cy="405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59541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پیشوندی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به بیان عمومی اما، درخت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ترای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یک ساختمان داده برای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ذخیره‌سازی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رشته ها و جستجو در آن ها است.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این درخت، برای هر گره یک رشته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متناظر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ساخته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که برابر با حروف یال های مسیر رشته تا آن راس است؛ بنابراین اگر برای آن گره یک نشانه(وابسته به شرایط) وجود داشته،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می‌گوییم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که رشته مربوطه در درخت وجود دارد.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0C046-B409-1B42-B14B-2AA79D32E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247" y="3416464"/>
            <a:ext cx="3281505" cy="307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452BD2A-B26F-6C4A-B41E-F501268939C0}"/>
              </a:ext>
            </a:extLst>
          </p:cNvPr>
          <p:cNvSpPr/>
          <p:nvPr/>
        </p:nvSpPr>
        <p:spPr>
          <a:xfrm>
            <a:off x="1442037" y="4631503"/>
            <a:ext cx="2409374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 rtl="1"/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یک</a:t>
            </a:r>
            <a:r>
              <a:rPr lang="en-US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dirty="0" err="1">
                <a:latin typeface="IRRoya" panose="02000503000000020002" pitchFamily="2" charset="-78"/>
                <a:cs typeface="IRRoya" panose="02000503000000020002" pitchFamily="2" charset="-78"/>
              </a:rPr>
              <a:t>ترای</a:t>
            </a:r>
            <a:r>
              <a:rPr lang="en-US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dirty="0" err="1">
                <a:latin typeface="IRRoya" panose="02000503000000020002" pitchFamily="2" charset="-78"/>
                <a:cs typeface="IRRoya" panose="02000503000000020002" pitchFamily="2" charset="-78"/>
              </a:rPr>
              <a:t>با</a:t>
            </a:r>
            <a:r>
              <a:rPr lang="en-US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dirty="0" err="1">
                <a:latin typeface="IRRoya" panose="02000503000000020002" pitchFamily="2" charset="-78"/>
                <a:cs typeface="IRRoya" panose="02000503000000020002" pitchFamily="2" charset="-78"/>
              </a:rPr>
              <a:t>كليدهای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:</a:t>
            </a:r>
          </a:p>
          <a:p>
            <a:pPr algn="r" rtl="1"/>
            <a:r>
              <a:rPr lang="en-US" dirty="0">
                <a:latin typeface="IRRoya" panose="02000503000000020002" pitchFamily="2" charset="-78"/>
                <a:cs typeface="IRRoya" panose="02000503000000020002" pitchFamily="2" charset="-78"/>
              </a:rPr>
              <a:t> in , </a:t>
            </a:r>
            <a:r>
              <a:rPr lang="en-US" dirty="0" err="1">
                <a:latin typeface="IRRoya" panose="02000503000000020002" pitchFamily="2" charset="-78"/>
                <a:cs typeface="IRRoya" panose="02000503000000020002" pitchFamily="2" charset="-78"/>
              </a:rPr>
              <a:t>i</a:t>
            </a:r>
            <a:r>
              <a:rPr lang="en-US" dirty="0">
                <a:latin typeface="IRRoya" panose="02000503000000020002" pitchFamily="2" charset="-78"/>
                <a:cs typeface="IRRoya" panose="02000503000000020002" pitchFamily="2" charset="-78"/>
              </a:rPr>
              <a:t>, ten, ted, tea, to, A </a:t>
            </a:r>
            <a:r>
              <a:rPr lang="en-US" dirty="0" err="1">
                <a:latin typeface="IRRoya" panose="02000503000000020002" pitchFamily="2" charset="-78"/>
                <a:cs typeface="IRRoya" panose="02000503000000020002" pitchFamily="2" charset="-78"/>
              </a:rPr>
              <a:t>و</a:t>
            </a:r>
            <a:r>
              <a:rPr lang="en-US" dirty="0">
                <a:latin typeface="IRRoya" panose="02000503000000020002" pitchFamily="2" charset="-78"/>
                <a:cs typeface="IRRoya" panose="02000503000000020002" pitchFamily="2" charset="-78"/>
              </a:rPr>
              <a:t> inn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027AE3-D415-DF48-A7AD-5AD835E42CA2}"/>
              </a:ext>
            </a:extLst>
          </p:cNvPr>
          <p:cNvSpPr/>
          <p:nvPr/>
        </p:nvSpPr>
        <p:spPr>
          <a:xfrm>
            <a:off x="8340588" y="4493004"/>
            <a:ext cx="2409374" cy="92333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 rtl="1"/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برای مثال در این درخت، نشانه راس </a:t>
            </a:r>
            <a:r>
              <a:rPr lang="en-US" dirty="0">
                <a:latin typeface="IRRoya" panose="02000503000000020002" pitchFamily="2" charset="-78"/>
                <a:cs typeface="IRRoya" panose="02000503000000020002" pitchFamily="2" charset="-78"/>
              </a:rPr>
              <a:t>tea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برابر با ۳ است، اما گره </a:t>
            </a:r>
            <a:r>
              <a:rPr lang="en-US" dirty="0" err="1">
                <a:latin typeface="IRRoya" panose="02000503000000020002" pitchFamily="2" charset="-78"/>
                <a:cs typeface="IRRoya" panose="02000503000000020002" pitchFamily="2" charset="-78"/>
              </a:rPr>
              <a:t>te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نشانه‌ای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ندارد.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482B3C2-9D54-784D-9A51-BB942C13D6F3}"/>
              </a:ext>
            </a:extLst>
          </p:cNvPr>
          <p:cNvCxnSpPr>
            <a:cxnSpLocks/>
          </p:cNvCxnSpPr>
          <p:nvPr/>
        </p:nvCxnSpPr>
        <p:spPr>
          <a:xfrm>
            <a:off x="5959366" y="5277834"/>
            <a:ext cx="273268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F77F492-B3C3-9E42-985E-376645B4E70B}"/>
              </a:ext>
            </a:extLst>
          </p:cNvPr>
          <p:cNvCxnSpPr>
            <a:cxnSpLocks/>
          </p:cNvCxnSpPr>
          <p:nvPr/>
        </p:nvCxnSpPr>
        <p:spPr>
          <a:xfrm flipH="1">
            <a:off x="7094482" y="5415347"/>
            <a:ext cx="173991" cy="405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2947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پیشوندی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8524" y="1825625"/>
            <a:ext cx="7265276" cy="4351338"/>
          </a:xfrm>
        </p:spPr>
        <p:txBody>
          <a:bodyPr>
            <a:normAutofit/>
          </a:bodyPr>
          <a:lstStyle/>
          <a:p>
            <a:pPr algn="r" rtl="1">
              <a:lnSpc>
                <a:spcPct val="100000"/>
              </a:lnSpc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گره ریشه یک رشته خالی است.</a:t>
            </a:r>
          </a:p>
          <a:p>
            <a:pPr algn="r" rtl="1">
              <a:lnSpc>
                <a:spcPct val="100000"/>
              </a:lnSpc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موقعیت گره در درخت نشان دهنده کلید مربوط به آن است.</a:t>
            </a:r>
          </a:p>
          <a:p>
            <a:pPr lvl="1" algn="r" rtl="1">
              <a:lnSpc>
                <a:spcPct val="100000"/>
              </a:lnSpc>
            </a:pPr>
            <a:r>
              <a:rPr lang="fa-IR" sz="2000" dirty="0">
                <a:latin typeface="IRMitra" panose="02000506000000020002" pitchFamily="2" charset="-78"/>
                <a:cs typeface="IRMitra" panose="02000506000000020002" pitchFamily="2" charset="-78"/>
              </a:rPr>
              <a:t> تمام فرزندان یک گره پیشوند مشترکی دارند که این پیشوند در گره مربوطه ذخیره </a:t>
            </a:r>
            <a:r>
              <a:rPr lang="fa-IR" sz="20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0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algn="r" rtl="1">
              <a:lnSpc>
                <a:spcPct val="100000"/>
              </a:lnSpc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معمولاً همه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گره‌ها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مشخص‌کننده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کلیدها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نیستند.</a:t>
            </a:r>
          </a:p>
          <a:p>
            <a:pPr algn="r" rtl="1">
              <a:lnSpc>
                <a:spcPct val="100000"/>
              </a:lnSpc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فقط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برگ‌ها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بعضی از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گره‌های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داخلی با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کلیدها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مرتبط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algn="r" rtl="1">
              <a:lnSpc>
                <a:spcPct val="100000"/>
              </a:lnSpc>
            </a:pP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گره‌های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حاوی کلید به نحوی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علامت‌گذاری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تا تمام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کلیدها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مشخص شوند.</a:t>
            </a:r>
          </a:p>
          <a:p>
            <a:pPr algn="r" rtl="1">
              <a:lnSpc>
                <a:spcPct val="100000"/>
              </a:lnSpc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البته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ترای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الزاماً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شامل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رشته‌های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کاراکتری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نمی‌باشد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، بلکه حتی برای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جایگشتهای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عددی و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مواردی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از این قبیل هم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از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ترای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استفاده کرد.</a:t>
            </a:r>
          </a:p>
        </p:txBody>
      </p:sp>
      <p:pic>
        <p:nvPicPr>
          <p:cNvPr id="4098" name="Picture 2" descr="Trie tree - Swift Data Structure and Algorithms">
            <a:extLst>
              <a:ext uri="{FF2B5EF4-FFF2-40B4-BE49-F238E27FC236}">
                <a16:creationId xmlns:a16="http://schemas.microsoft.com/office/drawing/2014/main" id="{39CD68FE-FB74-214E-8878-BAD836126E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3" t="2758" r="7296" b="2527"/>
          <a:stretch/>
        </p:blipFill>
        <p:spPr bwMode="auto">
          <a:xfrm>
            <a:off x="838199" y="1982802"/>
            <a:ext cx="3155731" cy="419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9284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پیشوندی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>
              <a:lnSpc>
                <a:spcPct val="100000"/>
              </a:lnSpc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گره ریشه یک رشته خالی است.</a:t>
            </a:r>
          </a:p>
          <a:p>
            <a:pPr algn="r" rtl="1">
              <a:lnSpc>
                <a:spcPct val="100000"/>
              </a:lnSpc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موقعیت گره در درخت نشان دهنده کلید مربوط به آن است.</a:t>
            </a:r>
          </a:p>
          <a:p>
            <a:pPr lvl="1" algn="r" rtl="1">
              <a:lnSpc>
                <a:spcPct val="100000"/>
              </a:lnSpc>
            </a:pPr>
            <a:r>
              <a:rPr lang="fa-IR" sz="2000" dirty="0">
                <a:latin typeface="IRMitra" panose="02000506000000020002" pitchFamily="2" charset="-78"/>
                <a:cs typeface="IRMitra" panose="02000506000000020002" pitchFamily="2" charset="-78"/>
              </a:rPr>
              <a:t> تمام فرزندان یک گره پیشوند مشترکی دارند که این پیشوند در گره مربوطه ذخیره </a:t>
            </a:r>
            <a:r>
              <a:rPr lang="fa-IR" sz="20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0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algn="r" rtl="1">
              <a:lnSpc>
                <a:spcPct val="100000"/>
              </a:lnSpc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معمولاً همه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گره‌ها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مشخص‌کننده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کلیدها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نیستند.</a:t>
            </a:r>
          </a:p>
          <a:p>
            <a:pPr algn="r" rtl="1">
              <a:lnSpc>
                <a:spcPct val="100000"/>
              </a:lnSpc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فقط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برگ‌ها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بعضی از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گره‌های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داخلی با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کلیدها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مرتبط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algn="r" rtl="1">
              <a:lnSpc>
                <a:spcPct val="100000"/>
              </a:lnSpc>
            </a:pP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گره‌های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حاوی کلید به نحوی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علامت‌گذاری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تا تمام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کلیدها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مشخص شوند.</a:t>
            </a:r>
          </a:p>
        </p:txBody>
      </p:sp>
      <p:pic>
        <p:nvPicPr>
          <p:cNvPr id="4098" name="Picture 2" descr="Trie tree - Swift Data Structure and Algorithms">
            <a:extLst>
              <a:ext uri="{FF2B5EF4-FFF2-40B4-BE49-F238E27FC236}">
                <a16:creationId xmlns:a16="http://schemas.microsoft.com/office/drawing/2014/main" id="{39CD68FE-FB74-214E-8878-BAD836126E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3" t="2758" r="7296" b="2527"/>
          <a:stretch/>
        </p:blipFill>
        <p:spPr bwMode="auto">
          <a:xfrm>
            <a:off x="838199" y="1982802"/>
            <a:ext cx="3155731" cy="419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2A9ABC-4022-384B-8247-15187B7AF2C7}"/>
              </a:ext>
            </a:extLst>
          </p:cNvPr>
          <p:cNvSpPr txBox="1"/>
          <p:nvPr/>
        </p:nvSpPr>
        <p:spPr>
          <a:xfrm>
            <a:off x="6463717" y="5170556"/>
            <a:ext cx="2701160" cy="83099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 rtl="1"/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البته برای بهبود حافظه، در گره ها فقط نشانه ها ذخیره </a:t>
            </a:r>
            <a:r>
              <a:rPr lang="fa-IR" sz="1600" dirty="0" err="1">
                <a:latin typeface="IRRoya" panose="02000503000000020002" pitchFamily="2" charset="-78"/>
                <a:cs typeface="IRRoya" panose="02000503000000020002" pitchFamily="2" charset="-78"/>
              </a:rPr>
              <a:t>می‌شوند</a:t>
            </a:r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 و کلید ها در طی جستجو ساخته </a:t>
            </a:r>
            <a:r>
              <a:rPr lang="fa-IR" sz="1600" dirty="0" err="1">
                <a:latin typeface="IRRoya" panose="02000503000000020002" pitchFamily="2" charset="-78"/>
                <a:cs typeface="IRRoya" panose="02000503000000020002" pitchFamily="2" charset="-78"/>
              </a:rPr>
              <a:t>می‌شوند</a:t>
            </a:r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5CA663C-3D4D-7A47-A86E-87CBE2FE113D}"/>
              </a:ext>
            </a:extLst>
          </p:cNvPr>
          <p:cNvCxnSpPr>
            <a:cxnSpLocks/>
          </p:cNvCxnSpPr>
          <p:nvPr/>
        </p:nvCxnSpPr>
        <p:spPr>
          <a:xfrm flipH="1">
            <a:off x="4813690" y="5586055"/>
            <a:ext cx="1460937" cy="0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14D44B1-08E3-F946-BA03-2288045EADA5}"/>
              </a:ext>
            </a:extLst>
          </p:cNvPr>
          <p:cNvSpPr txBox="1"/>
          <p:nvPr/>
        </p:nvSpPr>
        <p:spPr>
          <a:xfrm>
            <a:off x="685752" y="5578269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sz="2400" dirty="0">
                <a:solidFill>
                  <a:schemeClr val="accent6"/>
                </a:solidFill>
              </a:rPr>
              <a:t>*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D7909C-8D0E-784C-B33D-948958D29B09}"/>
              </a:ext>
            </a:extLst>
          </p:cNvPr>
          <p:cNvSpPr txBox="1"/>
          <p:nvPr/>
        </p:nvSpPr>
        <p:spPr>
          <a:xfrm>
            <a:off x="1594897" y="5578269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sz="2400" dirty="0">
                <a:solidFill>
                  <a:schemeClr val="accent6"/>
                </a:solidFill>
              </a:rPr>
              <a:t>*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31855E-CAFA-5942-B0EB-F2C6F326E521}"/>
              </a:ext>
            </a:extLst>
          </p:cNvPr>
          <p:cNvSpPr txBox="1"/>
          <p:nvPr/>
        </p:nvSpPr>
        <p:spPr>
          <a:xfrm>
            <a:off x="2504042" y="5578269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sz="2400" dirty="0">
                <a:solidFill>
                  <a:schemeClr val="accent6"/>
                </a:solidFill>
              </a:rPr>
              <a:t>*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0A6CC4-F19F-E14C-B1C9-959CB820AA61}"/>
              </a:ext>
            </a:extLst>
          </p:cNvPr>
          <p:cNvSpPr txBox="1"/>
          <p:nvPr/>
        </p:nvSpPr>
        <p:spPr>
          <a:xfrm>
            <a:off x="3339614" y="5586055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sz="2400" dirty="0">
                <a:solidFill>
                  <a:schemeClr val="accent6"/>
                </a:solidFill>
              </a:rPr>
              <a:t>*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2870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کاربرد درخت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پیشوندی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برای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ذخیره‌سازی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 دسترسی سریع به رشته های یک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لغت‌نامه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کاربرد فراوانی دارد.</a:t>
            </a:r>
          </a:p>
          <a:p>
            <a:pPr algn="r" rtl="1"/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برای برخی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سیستم‌های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تکمیل خودکار رشته (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autocomplete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) استفاده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algn="r" rtl="1"/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 بعضی شرایط به عنوان جایگزینی برای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جدول‌های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درهم‌سازی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استفاده بشود.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3B86E-0034-294C-9B4C-B6007E0EC0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26" r="5082" b="1648"/>
          <a:stretch/>
        </p:blipFill>
        <p:spPr>
          <a:xfrm>
            <a:off x="838200" y="3639843"/>
            <a:ext cx="5237344" cy="2537120"/>
          </a:xfrm>
          <a:prstGeom prst="rect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0B54DF5-453F-1745-9916-AD08158879A6}"/>
              </a:ext>
            </a:extLst>
          </p:cNvPr>
          <p:cNvSpPr/>
          <p:nvPr/>
        </p:nvSpPr>
        <p:spPr>
          <a:xfrm>
            <a:off x="838200" y="5899964"/>
            <a:ext cx="15856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200" dirty="0">
                <a:solidFill>
                  <a:srgbClr val="AFAFAF"/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بر گرفته از </a:t>
            </a:r>
            <a:r>
              <a:rPr lang="en-US" sz="1200" dirty="0">
                <a:solidFill>
                  <a:srgbClr val="AFAFAF"/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Fast Dictionary</a:t>
            </a:r>
            <a:r>
              <a:rPr lang="fa-IR" sz="1200" dirty="0">
                <a:solidFill>
                  <a:srgbClr val="AFAFAF"/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 .</a:t>
            </a:r>
            <a:endParaRPr lang="en-US" sz="12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357096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کاربرد درخت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پیشوندی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ترای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برای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داده‌ها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 زمان خطی استفاده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 مثلاً اگر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مجموعه‌ای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رشته‌ها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ترای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درج کنیم و نمایش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پیش‌ترتیب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آن را چاپ کنیم،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رشته‌ها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ترتیب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لغت‌نامه‌ای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مرتب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algn="r" rtl="1"/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همچنین اگر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ترای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با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مجموعه‌ای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اعداد بسازیم، جستجوی سطح اول اعداد را به ترتیب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می‌پیماید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</p:txBody>
      </p:sp>
      <p:pic>
        <p:nvPicPr>
          <p:cNvPr id="9218" name="Picture 2" descr="Trie (Keyword Tree) Tutorials &amp; Notes | Data Structures | HackerEarth">
            <a:extLst>
              <a:ext uri="{FF2B5EF4-FFF2-40B4-BE49-F238E27FC236}">
                <a16:creationId xmlns:a16="http://schemas.microsoft.com/office/drawing/2014/main" id="{C4146EBB-2E84-1B49-AE2B-623EC76F6F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5" t="7957" b="17543"/>
          <a:stretch/>
        </p:blipFill>
        <p:spPr bwMode="auto">
          <a:xfrm>
            <a:off x="838200" y="3530875"/>
            <a:ext cx="4056993" cy="264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107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IRTitr" panose="02000506000000020002" pitchFamily="2" charset="-78"/>
              </a:rPr>
              <a:t>k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تایی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grpSp>
        <p:nvGrpSpPr>
          <p:cNvPr id="80" name="Graphic 4">
            <a:extLst>
              <a:ext uri="{FF2B5EF4-FFF2-40B4-BE49-F238E27FC236}">
                <a16:creationId xmlns:a16="http://schemas.microsoft.com/office/drawing/2014/main" id="{05C5A1CF-1A0F-2B4F-8929-61C63EF0BD0B}"/>
              </a:ext>
            </a:extLst>
          </p:cNvPr>
          <p:cNvGrpSpPr/>
          <p:nvPr/>
        </p:nvGrpSpPr>
        <p:grpSpPr>
          <a:xfrm>
            <a:off x="838200" y="3217862"/>
            <a:ext cx="5245100" cy="2957195"/>
            <a:chOff x="838200" y="3217862"/>
            <a:chExt cx="5245100" cy="2957195"/>
          </a:xfrm>
        </p:grpSpPr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2DAD0192-D6DF-3E41-8A84-5EE1DDDCAD0A}"/>
                </a:ext>
              </a:extLst>
            </p:cNvPr>
            <p:cNvSpPr/>
            <p:nvPr/>
          </p:nvSpPr>
          <p:spPr>
            <a:xfrm>
              <a:off x="838200" y="3217862"/>
              <a:ext cx="5245100" cy="2957195"/>
            </a:xfrm>
            <a:custGeom>
              <a:avLst/>
              <a:gdLst>
                <a:gd name="connsiteX0" fmla="*/ 4 w 5245100"/>
                <a:gd name="connsiteY0" fmla="*/ 2957424 h 2957195"/>
                <a:gd name="connsiteX1" fmla="*/ 4 w 5245100"/>
                <a:gd name="connsiteY1" fmla="*/ 229 h 2957195"/>
                <a:gd name="connsiteX2" fmla="*/ 5245104 w 5245100"/>
                <a:gd name="connsiteY2" fmla="*/ 229 h 2957195"/>
                <a:gd name="connsiteX3" fmla="*/ 5245104 w 5245100"/>
                <a:gd name="connsiteY3" fmla="*/ 2957424 h 2957195"/>
                <a:gd name="connsiteX4" fmla="*/ 4 w 5245100"/>
                <a:gd name="connsiteY4" fmla="*/ 2957424 h 295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5100" h="2957195">
                  <a:moveTo>
                    <a:pt x="4" y="2957424"/>
                  </a:moveTo>
                  <a:lnTo>
                    <a:pt x="4" y="229"/>
                  </a:lnTo>
                  <a:lnTo>
                    <a:pt x="5245104" y="229"/>
                  </a:lnTo>
                  <a:lnTo>
                    <a:pt x="5245104" y="2957424"/>
                  </a:lnTo>
                  <a:lnTo>
                    <a:pt x="4" y="2957424"/>
                  </a:lnTo>
                  <a:close/>
                </a:path>
              </a:pathLst>
            </a:custGeom>
            <a:solidFill>
              <a:srgbClr val="FFFFF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algn="r" defTabSz="914400" rtl="1" eaLnBrk="1" latinLnBrk="0" hangingPunct="1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392BDD1F-703B-7845-A6FF-2339B4DFF658}"/>
                </a:ext>
              </a:extLst>
            </p:cNvPr>
            <p:cNvSpPr/>
            <p:nvPr/>
          </p:nvSpPr>
          <p:spPr>
            <a:xfrm>
              <a:off x="2971800" y="3370262"/>
              <a:ext cx="482600" cy="472567"/>
            </a:xfrm>
            <a:custGeom>
              <a:avLst/>
              <a:gdLst>
                <a:gd name="connsiteX0" fmla="*/ 4 w 482600"/>
                <a:gd name="connsiteY0" fmla="*/ 472796 h 472567"/>
                <a:gd name="connsiteX1" fmla="*/ 4 w 482600"/>
                <a:gd name="connsiteY1" fmla="*/ 229 h 472567"/>
                <a:gd name="connsiteX2" fmla="*/ 482604 w 482600"/>
                <a:gd name="connsiteY2" fmla="*/ 229 h 472567"/>
                <a:gd name="connsiteX3" fmla="*/ 482604 w 482600"/>
                <a:gd name="connsiteY3" fmla="*/ 472796 h 472567"/>
                <a:gd name="connsiteX4" fmla="*/ 4 w 482600"/>
                <a:gd name="connsiteY4" fmla="*/ 472796 h 47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600" h="472567">
                  <a:moveTo>
                    <a:pt x="4" y="472796"/>
                  </a:moveTo>
                  <a:lnTo>
                    <a:pt x="4" y="229"/>
                  </a:lnTo>
                  <a:lnTo>
                    <a:pt x="482604" y="229"/>
                  </a:lnTo>
                  <a:lnTo>
                    <a:pt x="4826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2CF10CCB-AE05-E64C-8557-16431FDE0BF7}"/>
                </a:ext>
              </a:extLst>
            </p:cNvPr>
            <p:cNvSpPr/>
            <p:nvPr/>
          </p:nvSpPr>
          <p:spPr>
            <a:xfrm>
              <a:off x="2476500" y="4096830"/>
              <a:ext cx="1473200" cy="472566"/>
            </a:xfrm>
            <a:custGeom>
              <a:avLst/>
              <a:gdLst>
                <a:gd name="connsiteX0" fmla="*/ 4 w 1473200"/>
                <a:gd name="connsiteY0" fmla="*/ 472796 h 472566"/>
                <a:gd name="connsiteX1" fmla="*/ 4 w 1473200"/>
                <a:gd name="connsiteY1" fmla="*/ 229 h 472566"/>
                <a:gd name="connsiteX2" fmla="*/ 1473204 w 1473200"/>
                <a:gd name="connsiteY2" fmla="*/ 229 h 472566"/>
                <a:gd name="connsiteX3" fmla="*/ 1473204 w 1473200"/>
                <a:gd name="connsiteY3" fmla="*/ 472796 h 472566"/>
                <a:gd name="connsiteX4" fmla="*/ 4 w 1473200"/>
                <a:gd name="connsiteY4" fmla="*/ 472796 h 47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200" h="472566">
                  <a:moveTo>
                    <a:pt x="4" y="472796"/>
                  </a:moveTo>
                  <a:lnTo>
                    <a:pt x="4" y="229"/>
                  </a:lnTo>
                  <a:lnTo>
                    <a:pt x="1473204" y="229"/>
                  </a:lnTo>
                  <a:lnTo>
                    <a:pt x="14732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0CE0626F-5E78-4445-925C-A06FCD917311}"/>
                </a:ext>
              </a:extLst>
            </p:cNvPr>
            <p:cNvSpPr/>
            <p:nvPr/>
          </p:nvSpPr>
          <p:spPr>
            <a:xfrm>
              <a:off x="990600" y="4823396"/>
              <a:ext cx="4445000" cy="472694"/>
            </a:xfrm>
            <a:custGeom>
              <a:avLst/>
              <a:gdLst>
                <a:gd name="connsiteX0" fmla="*/ 4 w 4445000"/>
                <a:gd name="connsiteY0" fmla="*/ 472923 h 472694"/>
                <a:gd name="connsiteX1" fmla="*/ 4 w 4445000"/>
                <a:gd name="connsiteY1" fmla="*/ 229 h 472694"/>
                <a:gd name="connsiteX2" fmla="*/ 4445004 w 4445000"/>
                <a:gd name="connsiteY2" fmla="*/ 229 h 472694"/>
                <a:gd name="connsiteX3" fmla="*/ 4445004 w 4445000"/>
                <a:gd name="connsiteY3" fmla="*/ 472923 h 472694"/>
                <a:gd name="connsiteX4" fmla="*/ 4 w 4445000"/>
                <a:gd name="connsiteY4" fmla="*/ 472923 h 472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5000" h="472694">
                  <a:moveTo>
                    <a:pt x="4" y="472923"/>
                  </a:moveTo>
                  <a:lnTo>
                    <a:pt x="4" y="229"/>
                  </a:lnTo>
                  <a:lnTo>
                    <a:pt x="4445004" y="229"/>
                  </a:lnTo>
                  <a:lnTo>
                    <a:pt x="4445004" y="472923"/>
                  </a:lnTo>
                  <a:lnTo>
                    <a:pt x="4" y="472923"/>
                  </a:lnTo>
                  <a:close/>
                </a:path>
              </a:pathLst>
            </a:custGeom>
            <a:noFill/>
            <a:ln w="126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708B9439-C585-3E46-BCFD-CD0BC9BF0670}"/>
                </a:ext>
              </a:extLst>
            </p:cNvPr>
            <p:cNvSpPr/>
            <p:nvPr/>
          </p:nvSpPr>
          <p:spPr>
            <a:xfrm>
              <a:off x="4457700" y="5550091"/>
              <a:ext cx="1473200" cy="472566"/>
            </a:xfrm>
            <a:custGeom>
              <a:avLst/>
              <a:gdLst>
                <a:gd name="connsiteX0" fmla="*/ 4 w 1473200"/>
                <a:gd name="connsiteY0" fmla="*/ 472796 h 472566"/>
                <a:gd name="connsiteX1" fmla="*/ 4 w 1473200"/>
                <a:gd name="connsiteY1" fmla="*/ 229 h 472566"/>
                <a:gd name="connsiteX2" fmla="*/ 1473204 w 1473200"/>
                <a:gd name="connsiteY2" fmla="*/ 229 h 472566"/>
                <a:gd name="connsiteX3" fmla="*/ 1473204 w 1473200"/>
                <a:gd name="connsiteY3" fmla="*/ 472796 h 472566"/>
                <a:gd name="connsiteX4" fmla="*/ 4 w 1473200"/>
                <a:gd name="connsiteY4" fmla="*/ 472796 h 47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200" h="472566">
                  <a:moveTo>
                    <a:pt x="4" y="472796"/>
                  </a:moveTo>
                  <a:lnTo>
                    <a:pt x="4" y="229"/>
                  </a:lnTo>
                  <a:lnTo>
                    <a:pt x="1473204" y="229"/>
                  </a:lnTo>
                  <a:lnTo>
                    <a:pt x="14732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6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3077083" y="3470466"/>
              <a:ext cx="272034" cy="272034"/>
              <a:chOff x="3077083" y="3470466"/>
              <a:chExt cx="272034" cy="272034"/>
            </a:xfrm>
          </p:grpSpPr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7EF50A0C-195F-B34D-AA82-CF9DC848B3D4}"/>
                  </a:ext>
                </a:extLst>
              </p:cNvPr>
              <p:cNvSpPr/>
              <p:nvPr/>
            </p:nvSpPr>
            <p:spPr>
              <a:xfrm>
                <a:off x="3077083" y="3470466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DAF40E8-9C40-AD47-87ED-3660816A8BEA}"/>
                  </a:ext>
                </a:extLst>
              </p:cNvPr>
              <p:cNvSpPr txBox="1"/>
              <p:nvPr/>
            </p:nvSpPr>
            <p:spPr>
              <a:xfrm>
                <a:off x="3077210" y="3468052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0</a:t>
                </a:r>
              </a:p>
            </p:txBody>
          </p:sp>
        </p:grpSp>
        <p:grpSp>
          <p:nvGrpSpPr>
            <p:cNvPr id="89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3572383" y="4197160"/>
              <a:ext cx="272034" cy="272034"/>
              <a:chOff x="3572383" y="4197160"/>
              <a:chExt cx="272034" cy="272034"/>
            </a:xfrm>
          </p:grpSpPr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B1EEF254-3ABA-634D-BEFD-C9F3786B6C20}"/>
                  </a:ext>
                </a:extLst>
              </p:cNvPr>
              <p:cNvSpPr/>
              <p:nvPr/>
            </p:nvSpPr>
            <p:spPr>
              <a:xfrm>
                <a:off x="3572383" y="4197160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AD2E194-48BB-0A47-B1FA-AD79E3D16CB7}"/>
                  </a:ext>
                </a:extLst>
              </p:cNvPr>
              <p:cNvSpPr txBox="1"/>
              <p:nvPr/>
            </p:nvSpPr>
            <p:spPr>
              <a:xfrm>
                <a:off x="3572510" y="4194746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</a:t>
                </a:r>
              </a:p>
            </p:txBody>
          </p:sp>
        </p:grp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91A1394C-B50F-CB42-BFE3-907141C8D0C6}"/>
                </a:ext>
              </a:extLst>
            </p:cNvPr>
            <p:cNvSpPr/>
            <p:nvPr/>
          </p:nvSpPr>
          <p:spPr>
            <a:xfrm>
              <a:off x="3286125" y="3722687"/>
              <a:ext cx="348869" cy="493902"/>
            </a:xfrm>
            <a:custGeom>
              <a:avLst/>
              <a:gdLst>
                <a:gd name="connsiteX0" fmla="*/ 4 w 348869"/>
                <a:gd name="connsiteY0" fmla="*/ 229 h 493902"/>
                <a:gd name="connsiteX1" fmla="*/ 348873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4" y="229"/>
                  </a:moveTo>
                  <a:cubicBezTo>
                    <a:pt x="93730" y="132817"/>
                    <a:pt x="255147" y="361290"/>
                    <a:pt x="348873" y="494132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3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3077083" y="4197160"/>
              <a:ext cx="272034" cy="272034"/>
              <a:chOff x="3077083" y="4197160"/>
              <a:chExt cx="272034" cy="272034"/>
            </a:xfrm>
          </p:grpSpPr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3971CEDF-CAF6-F341-97D1-A7119A7C7990}"/>
                  </a:ext>
                </a:extLst>
              </p:cNvPr>
              <p:cNvSpPr/>
              <p:nvPr/>
            </p:nvSpPr>
            <p:spPr>
              <a:xfrm>
                <a:off x="3077083" y="4197160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D2BEAD2-67C0-4443-B6D8-8140C4381AEC}"/>
                  </a:ext>
                </a:extLst>
              </p:cNvPr>
              <p:cNvSpPr txBox="1"/>
              <p:nvPr/>
            </p:nvSpPr>
            <p:spPr>
              <a:xfrm>
                <a:off x="3077210" y="4194746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2</a:t>
                </a:r>
              </a:p>
            </p:txBody>
          </p:sp>
        </p:grp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28B49C9B-E8D0-8442-9A4B-0FB84682E8C9}"/>
                </a:ext>
              </a:extLst>
            </p:cNvPr>
            <p:cNvSpPr/>
            <p:nvPr/>
          </p:nvSpPr>
          <p:spPr>
            <a:xfrm>
              <a:off x="3213100" y="3741356"/>
              <a:ext cx="12700" cy="453644"/>
            </a:xfrm>
            <a:custGeom>
              <a:avLst/>
              <a:gdLst>
                <a:gd name="connsiteX0" fmla="*/ 4 w 12700"/>
                <a:gd name="connsiteY0" fmla="*/ 229 h 453644"/>
                <a:gd name="connsiteX1" fmla="*/ 4 w 12700"/>
                <a:gd name="connsiteY1" fmla="*/ 453873 h 45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644">
                  <a:moveTo>
                    <a:pt x="4" y="229"/>
                  </a:moveTo>
                  <a:cubicBezTo>
                    <a:pt x="4" y="127356"/>
                    <a:pt x="4" y="325476"/>
                    <a:pt x="4" y="453873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7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2581783" y="4197160"/>
              <a:ext cx="272034" cy="272034"/>
              <a:chOff x="2581783" y="4197160"/>
              <a:chExt cx="272034" cy="272034"/>
            </a:xfrm>
          </p:grpSpPr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2355D4FC-BD90-6749-B6F1-6F260B1FA0D4}"/>
                  </a:ext>
                </a:extLst>
              </p:cNvPr>
              <p:cNvSpPr/>
              <p:nvPr/>
            </p:nvSpPr>
            <p:spPr>
              <a:xfrm>
                <a:off x="2581783" y="4197160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9315F19D-BAD1-DD4E-94B6-CD869BFC5F75}"/>
                  </a:ext>
                </a:extLst>
              </p:cNvPr>
              <p:cNvSpPr txBox="1"/>
              <p:nvPr/>
            </p:nvSpPr>
            <p:spPr>
              <a:xfrm>
                <a:off x="2581910" y="4194746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3</a:t>
                </a:r>
              </a:p>
            </p:txBody>
          </p:sp>
        </p:grp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CAD3A248-4428-6747-8892-029429A71588}"/>
                </a:ext>
              </a:extLst>
            </p:cNvPr>
            <p:cNvSpPr/>
            <p:nvPr/>
          </p:nvSpPr>
          <p:spPr>
            <a:xfrm>
              <a:off x="2791205" y="3722687"/>
              <a:ext cx="348869" cy="493902"/>
            </a:xfrm>
            <a:custGeom>
              <a:avLst/>
              <a:gdLst>
                <a:gd name="connsiteX0" fmla="*/ 348873 w 348869"/>
                <a:gd name="connsiteY0" fmla="*/ 229 h 493902"/>
                <a:gd name="connsiteX1" fmla="*/ 4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348873" y="229"/>
                  </a:moveTo>
                  <a:cubicBezTo>
                    <a:pt x="255147" y="132817"/>
                    <a:pt x="93730" y="361290"/>
                    <a:pt x="4" y="494132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1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5058283" y="4923727"/>
              <a:ext cx="272033" cy="272034"/>
              <a:chOff x="5058283" y="4923727"/>
              <a:chExt cx="272033" cy="272034"/>
            </a:xfrm>
          </p:grpSpPr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87C271F9-DAF0-0447-B770-C3CF42321108}"/>
                  </a:ext>
                </a:extLst>
              </p:cNvPr>
              <p:cNvSpPr/>
              <p:nvPr/>
            </p:nvSpPr>
            <p:spPr>
              <a:xfrm>
                <a:off x="5058283" y="4923727"/>
                <a:ext cx="272033" cy="272034"/>
              </a:xfrm>
              <a:custGeom>
                <a:avLst/>
                <a:gdLst>
                  <a:gd name="connsiteX0" fmla="*/ 272038 w 272033"/>
                  <a:gd name="connsiteY0" fmla="*/ 136246 h 272034"/>
                  <a:gd name="connsiteX1" fmla="*/ 136021 w 272033"/>
                  <a:gd name="connsiteY1" fmla="*/ 272263 h 272034"/>
                  <a:gd name="connsiteX2" fmla="*/ 4 w 272033"/>
                  <a:gd name="connsiteY2" fmla="*/ 136246 h 272034"/>
                  <a:gd name="connsiteX3" fmla="*/ 136021 w 272033"/>
                  <a:gd name="connsiteY3" fmla="*/ 229 h 272034"/>
                  <a:gd name="connsiteX4" fmla="*/ 272038 w 272033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71D5477-C2AD-1B41-BC4C-1D7F866BBCBC}"/>
                  </a:ext>
                </a:extLst>
              </p:cNvPr>
              <p:cNvSpPr txBox="1"/>
              <p:nvPr/>
            </p:nvSpPr>
            <p:spPr>
              <a:xfrm>
                <a:off x="50584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4</a:t>
                </a:r>
              </a:p>
            </p:txBody>
          </p:sp>
        </p:grp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01A5ADC2-6C9E-2E48-9358-04596561DA42}"/>
                </a:ext>
              </a:extLst>
            </p:cNvPr>
            <p:cNvSpPr/>
            <p:nvPr/>
          </p:nvSpPr>
          <p:spPr>
            <a:xfrm>
              <a:off x="3835780" y="4377372"/>
              <a:ext cx="1271397" cy="573659"/>
            </a:xfrm>
            <a:custGeom>
              <a:avLst/>
              <a:gdLst>
                <a:gd name="connsiteX0" fmla="*/ 4 w 1271397"/>
                <a:gd name="connsiteY0" fmla="*/ 229 h 573659"/>
                <a:gd name="connsiteX1" fmla="*/ 1117223 w 1271397"/>
                <a:gd name="connsiteY1" fmla="*/ 446253 h 573659"/>
                <a:gd name="connsiteX2" fmla="*/ 1271401 w 1271397"/>
                <a:gd name="connsiteY2" fmla="*/ 573888 h 57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397" h="573659">
                  <a:moveTo>
                    <a:pt x="4" y="229"/>
                  </a:moveTo>
                  <a:cubicBezTo>
                    <a:pt x="233811" y="61824"/>
                    <a:pt x="741938" y="212700"/>
                    <a:pt x="1117223" y="446253"/>
                  </a:cubicBezTo>
                  <a:cubicBezTo>
                    <a:pt x="1173484" y="481305"/>
                    <a:pt x="1228221" y="530454"/>
                    <a:pt x="1271401" y="573888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5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4562983" y="4923727"/>
              <a:ext cx="272033" cy="272034"/>
              <a:chOff x="4562983" y="4923727"/>
              <a:chExt cx="272033" cy="272034"/>
            </a:xfrm>
          </p:grpSpPr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C3E79058-CADF-1B42-A103-D59F84D58A2A}"/>
                  </a:ext>
                </a:extLst>
              </p:cNvPr>
              <p:cNvSpPr/>
              <p:nvPr/>
            </p:nvSpPr>
            <p:spPr>
              <a:xfrm>
                <a:off x="4562983" y="4923727"/>
                <a:ext cx="272033" cy="272034"/>
              </a:xfrm>
              <a:custGeom>
                <a:avLst/>
                <a:gdLst>
                  <a:gd name="connsiteX0" fmla="*/ 272038 w 272033"/>
                  <a:gd name="connsiteY0" fmla="*/ 136246 h 272034"/>
                  <a:gd name="connsiteX1" fmla="*/ 136021 w 272033"/>
                  <a:gd name="connsiteY1" fmla="*/ 272263 h 272034"/>
                  <a:gd name="connsiteX2" fmla="*/ 4 w 272033"/>
                  <a:gd name="connsiteY2" fmla="*/ 136246 h 272034"/>
                  <a:gd name="connsiteX3" fmla="*/ 136021 w 272033"/>
                  <a:gd name="connsiteY3" fmla="*/ 229 h 272034"/>
                  <a:gd name="connsiteX4" fmla="*/ 272038 w 272033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9929831-C955-4947-88BB-57CAA8AA9F72}"/>
                  </a:ext>
                </a:extLst>
              </p:cNvPr>
              <p:cNvSpPr txBox="1"/>
              <p:nvPr/>
            </p:nvSpPr>
            <p:spPr>
              <a:xfrm>
                <a:off x="45631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5</a:t>
                </a:r>
              </a:p>
            </p:txBody>
          </p:sp>
        </p:grp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B2446108-52E0-984A-B188-15679FE5E387}"/>
                </a:ext>
              </a:extLst>
            </p:cNvPr>
            <p:cNvSpPr/>
            <p:nvPr/>
          </p:nvSpPr>
          <p:spPr>
            <a:xfrm>
              <a:off x="3824351" y="4411028"/>
              <a:ext cx="784097" cy="544829"/>
            </a:xfrm>
            <a:custGeom>
              <a:avLst/>
              <a:gdLst>
                <a:gd name="connsiteX0" fmla="*/ 4 w 784097"/>
                <a:gd name="connsiteY0" fmla="*/ 229 h 544829"/>
                <a:gd name="connsiteX1" fmla="*/ 633353 w 784097"/>
                <a:gd name="connsiteY1" fmla="*/ 412598 h 544829"/>
                <a:gd name="connsiteX2" fmla="*/ 784102 w 784097"/>
                <a:gd name="connsiteY2" fmla="*/ 545059 h 54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097" h="544829">
                  <a:moveTo>
                    <a:pt x="4" y="229"/>
                  </a:moveTo>
                  <a:cubicBezTo>
                    <a:pt x="151134" y="86970"/>
                    <a:pt x="420882" y="248641"/>
                    <a:pt x="633353" y="412598"/>
                  </a:cubicBezTo>
                  <a:cubicBezTo>
                    <a:pt x="685804" y="453111"/>
                    <a:pt x="740287" y="502895"/>
                    <a:pt x="784102" y="545059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9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4067683" y="4923727"/>
              <a:ext cx="272033" cy="272034"/>
              <a:chOff x="4067683" y="4923727"/>
              <a:chExt cx="272033" cy="272034"/>
            </a:xfrm>
          </p:grpSpPr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397DD271-CC6B-4A4E-A9D2-1D6A6E9352FC}"/>
                  </a:ext>
                </a:extLst>
              </p:cNvPr>
              <p:cNvSpPr/>
              <p:nvPr/>
            </p:nvSpPr>
            <p:spPr>
              <a:xfrm>
                <a:off x="4067683" y="4923727"/>
                <a:ext cx="272033" cy="272034"/>
              </a:xfrm>
              <a:custGeom>
                <a:avLst/>
                <a:gdLst>
                  <a:gd name="connsiteX0" fmla="*/ 272038 w 272033"/>
                  <a:gd name="connsiteY0" fmla="*/ 136246 h 272034"/>
                  <a:gd name="connsiteX1" fmla="*/ 136021 w 272033"/>
                  <a:gd name="connsiteY1" fmla="*/ 272263 h 272034"/>
                  <a:gd name="connsiteX2" fmla="*/ 4 w 272033"/>
                  <a:gd name="connsiteY2" fmla="*/ 136246 h 272034"/>
                  <a:gd name="connsiteX3" fmla="*/ 136021 w 272033"/>
                  <a:gd name="connsiteY3" fmla="*/ 229 h 272034"/>
                  <a:gd name="connsiteX4" fmla="*/ 272038 w 272033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2F7075C-B4B2-F74D-B84C-55EC09BDCCD6}"/>
                  </a:ext>
                </a:extLst>
              </p:cNvPr>
              <p:cNvSpPr txBox="1"/>
              <p:nvPr/>
            </p:nvSpPr>
            <p:spPr>
              <a:xfrm>
                <a:off x="40678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6</a:t>
                </a:r>
              </a:p>
            </p:txBody>
          </p:sp>
        </p:grp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99F75FC9-5809-914A-935D-743379CDBB2A}"/>
                </a:ext>
              </a:extLst>
            </p:cNvPr>
            <p:cNvSpPr/>
            <p:nvPr/>
          </p:nvSpPr>
          <p:spPr>
            <a:xfrm>
              <a:off x="3781425" y="4449255"/>
              <a:ext cx="348869" cy="493902"/>
            </a:xfrm>
            <a:custGeom>
              <a:avLst/>
              <a:gdLst>
                <a:gd name="connsiteX0" fmla="*/ 4 w 348869"/>
                <a:gd name="connsiteY0" fmla="*/ 229 h 493902"/>
                <a:gd name="connsiteX1" fmla="*/ 348873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4" y="229"/>
                  </a:moveTo>
                  <a:cubicBezTo>
                    <a:pt x="93730" y="132817"/>
                    <a:pt x="255147" y="361290"/>
                    <a:pt x="348873" y="494132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3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3572383" y="4923727"/>
              <a:ext cx="272034" cy="272034"/>
              <a:chOff x="3572383" y="4923727"/>
              <a:chExt cx="272034" cy="272034"/>
            </a:xfrm>
          </p:grpSpPr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92A6B7B0-A0A1-4C48-9C78-FA6A9992F3DE}"/>
                  </a:ext>
                </a:extLst>
              </p:cNvPr>
              <p:cNvSpPr/>
              <p:nvPr/>
            </p:nvSpPr>
            <p:spPr>
              <a:xfrm>
                <a:off x="35723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4F0D5F56-9E71-ED42-9D65-3D0E0B285578}"/>
                  </a:ext>
                </a:extLst>
              </p:cNvPr>
              <p:cNvSpPr txBox="1"/>
              <p:nvPr/>
            </p:nvSpPr>
            <p:spPr>
              <a:xfrm>
                <a:off x="35725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7</a:t>
                </a:r>
              </a:p>
            </p:txBody>
          </p:sp>
        </p:grp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91BA0DFF-D153-0E4C-9A9F-DB1E18A78CCB}"/>
                </a:ext>
              </a:extLst>
            </p:cNvPr>
            <p:cNvSpPr/>
            <p:nvPr/>
          </p:nvSpPr>
          <p:spPr>
            <a:xfrm>
              <a:off x="3286125" y="4449255"/>
              <a:ext cx="348869" cy="493902"/>
            </a:xfrm>
            <a:custGeom>
              <a:avLst/>
              <a:gdLst>
                <a:gd name="connsiteX0" fmla="*/ 4 w 348869"/>
                <a:gd name="connsiteY0" fmla="*/ 229 h 493902"/>
                <a:gd name="connsiteX1" fmla="*/ 348873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4" y="229"/>
                  </a:moveTo>
                  <a:cubicBezTo>
                    <a:pt x="93730" y="132817"/>
                    <a:pt x="255147" y="361290"/>
                    <a:pt x="348873" y="494132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7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3077083" y="4923727"/>
              <a:ext cx="272034" cy="272034"/>
              <a:chOff x="3077083" y="4923727"/>
              <a:chExt cx="272034" cy="272034"/>
            </a:xfrm>
          </p:grpSpPr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A993FCC5-AEEC-084D-8AE2-948648EA382C}"/>
                  </a:ext>
                </a:extLst>
              </p:cNvPr>
              <p:cNvSpPr/>
              <p:nvPr/>
            </p:nvSpPr>
            <p:spPr>
              <a:xfrm>
                <a:off x="30770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27323D3-B8F6-8C40-BA72-D8EFAD8AB4BA}"/>
                  </a:ext>
                </a:extLst>
              </p:cNvPr>
              <p:cNvSpPr txBox="1"/>
              <p:nvPr/>
            </p:nvSpPr>
            <p:spPr>
              <a:xfrm>
                <a:off x="30772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8</a:t>
                </a:r>
              </a:p>
            </p:txBody>
          </p:sp>
        </p:grp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A84A57EC-B7AF-3742-B121-B3BA2526F2B2}"/>
                </a:ext>
              </a:extLst>
            </p:cNvPr>
            <p:cNvSpPr/>
            <p:nvPr/>
          </p:nvSpPr>
          <p:spPr>
            <a:xfrm>
              <a:off x="3213100" y="4467924"/>
              <a:ext cx="12700" cy="453644"/>
            </a:xfrm>
            <a:custGeom>
              <a:avLst/>
              <a:gdLst>
                <a:gd name="connsiteX0" fmla="*/ 4 w 12700"/>
                <a:gd name="connsiteY0" fmla="*/ 229 h 453644"/>
                <a:gd name="connsiteX1" fmla="*/ 4 w 12700"/>
                <a:gd name="connsiteY1" fmla="*/ 453873 h 45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644">
                  <a:moveTo>
                    <a:pt x="4" y="229"/>
                  </a:moveTo>
                  <a:cubicBezTo>
                    <a:pt x="4" y="127356"/>
                    <a:pt x="4" y="325476"/>
                    <a:pt x="4" y="453873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1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2581783" y="4923727"/>
              <a:ext cx="272034" cy="272034"/>
              <a:chOff x="2581783" y="4923727"/>
              <a:chExt cx="272034" cy="272034"/>
            </a:xfrm>
          </p:grpSpPr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13587B08-D3CE-4B4A-9F8A-9D47A4EEFAD3}"/>
                  </a:ext>
                </a:extLst>
              </p:cNvPr>
              <p:cNvSpPr/>
              <p:nvPr/>
            </p:nvSpPr>
            <p:spPr>
              <a:xfrm>
                <a:off x="25817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8D42FF5E-672C-6C4A-BCAA-9D0E41695F02}"/>
                  </a:ext>
                </a:extLst>
              </p:cNvPr>
              <p:cNvSpPr txBox="1"/>
              <p:nvPr/>
            </p:nvSpPr>
            <p:spPr>
              <a:xfrm>
                <a:off x="25819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9</a:t>
                </a:r>
              </a:p>
            </p:txBody>
          </p:sp>
        </p:grp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53C0B9A2-A197-644B-AF54-F8F66EB1B9D4}"/>
                </a:ext>
              </a:extLst>
            </p:cNvPr>
            <p:cNvSpPr/>
            <p:nvPr/>
          </p:nvSpPr>
          <p:spPr>
            <a:xfrm>
              <a:off x="2791205" y="4449255"/>
              <a:ext cx="348869" cy="493902"/>
            </a:xfrm>
            <a:custGeom>
              <a:avLst/>
              <a:gdLst>
                <a:gd name="connsiteX0" fmla="*/ 348873 w 348869"/>
                <a:gd name="connsiteY0" fmla="*/ 229 h 493902"/>
                <a:gd name="connsiteX1" fmla="*/ 4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348873" y="229"/>
                  </a:moveTo>
                  <a:cubicBezTo>
                    <a:pt x="255147" y="132817"/>
                    <a:pt x="93730" y="361290"/>
                    <a:pt x="4" y="494132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5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2086483" y="4923727"/>
              <a:ext cx="272034" cy="272034"/>
              <a:chOff x="2086483" y="4923727"/>
              <a:chExt cx="272034" cy="272034"/>
            </a:xfrm>
          </p:grpSpPr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09764BB8-C634-524C-B8CE-10705F412AFE}"/>
                  </a:ext>
                </a:extLst>
              </p:cNvPr>
              <p:cNvSpPr/>
              <p:nvPr/>
            </p:nvSpPr>
            <p:spPr>
              <a:xfrm>
                <a:off x="20864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6A9F800F-259F-1644-AD54-EDB5763B2766}"/>
                  </a:ext>
                </a:extLst>
              </p:cNvPr>
              <p:cNvSpPr txBox="1"/>
              <p:nvPr/>
            </p:nvSpPr>
            <p:spPr>
              <a:xfrm>
                <a:off x="2042160" y="4921313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10</a:t>
                </a:r>
              </a:p>
            </p:txBody>
          </p:sp>
        </p:grp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D77AFB1C-5AC7-3247-922A-93BD4DB4369B}"/>
                </a:ext>
              </a:extLst>
            </p:cNvPr>
            <p:cNvSpPr/>
            <p:nvPr/>
          </p:nvSpPr>
          <p:spPr>
            <a:xfrm>
              <a:off x="2295905" y="4449255"/>
              <a:ext cx="348869" cy="493902"/>
            </a:xfrm>
            <a:custGeom>
              <a:avLst/>
              <a:gdLst>
                <a:gd name="connsiteX0" fmla="*/ 348873 w 348869"/>
                <a:gd name="connsiteY0" fmla="*/ 229 h 493902"/>
                <a:gd name="connsiteX1" fmla="*/ 4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348873" y="229"/>
                  </a:moveTo>
                  <a:cubicBezTo>
                    <a:pt x="255147" y="132817"/>
                    <a:pt x="93730" y="361290"/>
                    <a:pt x="4" y="494132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9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1591183" y="4923727"/>
              <a:ext cx="272034" cy="272034"/>
              <a:chOff x="1591183" y="4923727"/>
              <a:chExt cx="272034" cy="272034"/>
            </a:xfrm>
          </p:grpSpPr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47159CDA-F202-F94D-A3E3-DDC82067502E}"/>
                  </a:ext>
                </a:extLst>
              </p:cNvPr>
              <p:cNvSpPr/>
              <p:nvPr/>
            </p:nvSpPr>
            <p:spPr>
              <a:xfrm>
                <a:off x="15911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A29F249E-97FE-E645-94A6-22204B6443D6}"/>
                  </a:ext>
                </a:extLst>
              </p:cNvPr>
              <p:cNvSpPr txBox="1"/>
              <p:nvPr/>
            </p:nvSpPr>
            <p:spPr>
              <a:xfrm>
                <a:off x="1546860" y="4921313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11</a:t>
                </a:r>
              </a:p>
            </p:txBody>
          </p:sp>
        </p:grp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1705B657-8C34-3641-B25D-6CBD8638FAF3}"/>
                </a:ext>
              </a:extLst>
            </p:cNvPr>
            <p:cNvSpPr/>
            <p:nvPr/>
          </p:nvSpPr>
          <p:spPr>
            <a:xfrm>
              <a:off x="1817750" y="4411028"/>
              <a:ext cx="784097" cy="544829"/>
            </a:xfrm>
            <a:custGeom>
              <a:avLst/>
              <a:gdLst>
                <a:gd name="connsiteX0" fmla="*/ 784102 w 784097"/>
                <a:gd name="connsiteY0" fmla="*/ 229 h 544829"/>
                <a:gd name="connsiteX1" fmla="*/ 150753 w 784097"/>
                <a:gd name="connsiteY1" fmla="*/ 412598 h 544829"/>
                <a:gd name="connsiteX2" fmla="*/ 4 w 784097"/>
                <a:gd name="connsiteY2" fmla="*/ 545059 h 54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097" h="544829">
                  <a:moveTo>
                    <a:pt x="784102" y="229"/>
                  </a:moveTo>
                  <a:cubicBezTo>
                    <a:pt x="632972" y="86970"/>
                    <a:pt x="363224" y="248641"/>
                    <a:pt x="150753" y="412598"/>
                  </a:cubicBezTo>
                  <a:cubicBezTo>
                    <a:pt x="98302" y="453111"/>
                    <a:pt x="43819" y="502895"/>
                    <a:pt x="4" y="545059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3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1095883" y="4923727"/>
              <a:ext cx="272034" cy="272034"/>
              <a:chOff x="1095883" y="4923727"/>
              <a:chExt cx="272034" cy="272034"/>
            </a:xfrm>
          </p:grpSpPr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C36DBE3A-3266-C548-8E41-3430D1BBE527}"/>
                  </a:ext>
                </a:extLst>
              </p:cNvPr>
              <p:cNvSpPr/>
              <p:nvPr/>
            </p:nvSpPr>
            <p:spPr>
              <a:xfrm>
                <a:off x="10958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73AD5526-4B28-E34F-95AF-B68B221FC230}"/>
                  </a:ext>
                </a:extLst>
              </p:cNvPr>
              <p:cNvSpPr txBox="1"/>
              <p:nvPr/>
            </p:nvSpPr>
            <p:spPr>
              <a:xfrm>
                <a:off x="1051560" y="4921313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12</a:t>
                </a:r>
              </a:p>
            </p:txBody>
          </p:sp>
        </p:grp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26D03F5D-98A2-1C4D-A488-13ADA9637045}"/>
                </a:ext>
              </a:extLst>
            </p:cNvPr>
            <p:cNvSpPr/>
            <p:nvPr/>
          </p:nvSpPr>
          <p:spPr>
            <a:xfrm>
              <a:off x="1319022" y="4377372"/>
              <a:ext cx="1271397" cy="573659"/>
            </a:xfrm>
            <a:custGeom>
              <a:avLst/>
              <a:gdLst>
                <a:gd name="connsiteX0" fmla="*/ 1271401 w 1271397"/>
                <a:gd name="connsiteY0" fmla="*/ 229 h 573659"/>
                <a:gd name="connsiteX1" fmla="*/ 154182 w 1271397"/>
                <a:gd name="connsiteY1" fmla="*/ 446253 h 573659"/>
                <a:gd name="connsiteX2" fmla="*/ 4 w 1271397"/>
                <a:gd name="connsiteY2" fmla="*/ 573888 h 57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397" h="573659">
                  <a:moveTo>
                    <a:pt x="1271401" y="229"/>
                  </a:moveTo>
                  <a:cubicBezTo>
                    <a:pt x="1037594" y="61824"/>
                    <a:pt x="529467" y="212700"/>
                    <a:pt x="154182" y="446253"/>
                  </a:cubicBezTo>
                  <a:cubicBezTo>
                    <a:pt x="97921" y="481305"/>
                    <a:pt x="43184" y="530454"/>
                    <a:pt x="4" y="573888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7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5553583" y="5650294"/>
              <a:ext cx="272033" cy="272033"/>
              <a:chOff x="5553583" y="5650294"/>
              <a:chExt cx="272033" cy="272033"/>
            </a:xfrm>
          </p:grpSpPr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75062D44-BDC0-0242-B4E2-10F6D7B69F8F}"/>
                  </a:ext>
                </a:extLst>
              </p:cNvPr>
              <p:cNvSpPr/>
              <p:nvPr/>
            </p:nvSpPr>
            <p:spPr>
              <a:xfrm>
                <a:off x="5553583" y="5650294"/>
                <a:ext cx="272033" cy="272033"/>
              </a:xfrm>
              <a:custGeom>
                <a:avLst/>
                <a:gdLst>
                  <a:gd name="connsiteX0" fmla="*/ 272038 w 272033"/>
                  <a:gd name="connsiteY0" fmla="*/ 136246 h 272033"/>
                  <a:gd name="connsiteX1" fmla="*/ 136021 w 272033"/>
                  <a:gd name="connsiteY1" fmla="*/ 272263 h 272033"/>
                  <a:gd name="connsiteX2" fmla="*/ 4 w 272033"/>
                  <a:gd name="connsiteY2" fmla="*/ 136246 h 272033"/>
                  <a:gd name="connsiteX3" fmla="*/ 136021 w 272033"/>
                  <a:gd name="connsiteY3" fmla="*/ 229 h 272033"/>
                  <a:gd name="connsiteX4" fmla="*/ 272038 w 272033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F90F5A4A-5DDF-1D46-B71B-24D1F8CEB26D}"/>
                  </a:ext>
                </a:extLst>
              </p:cNvPr>
              <p:cNvSpPr txBox="1"/>
              <p:nvPr/>
            </p:nvSpPr>
            <p:spPr>
              <a:xfrm>
                <a:off x="55092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13</a:t>
                </a:r>
              </a:p>
            </p:txBody>
          </p:sp>
        </p:grp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604E6D33-BBBC-A54D-82BE-74692668803C}"/>
                </a:ext>
              </a:extLst>
            </p:cNvPr>
            <p:cNvSpPr/>
            <p:nvPr/>
          </p:nvSpPr>
          <p:spPr>
            <a:xfrm>
              <a:off x="5267325" y="5175949"/>
              <a:ext cx="348869" cy="493775"/>
            </a:xfrm>
            <a:custGeom>
              <a:avLst/>
              <a:gdLst>
                <a:gd name="connsiteX0" fmla="*/ 4 w 348869"/>
                <a:gd name="connsiteY0" fmla="*/ 229 h 493775"/>
                <a:gd name="connsiteX1" fmla="*/ 348873 w 348869"/>
                <a:gd name="connsiteY1" fmla="*/ 494005 h 49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775">
                  <a:moveTo>
                    <a:pt x="4" y="229"/>
                  </a:moveTo>
                  <a:cubicBezTo>
                    <a:pt x="93730" y="132817"/>
                    <a:pt x="255147" y="361290"/>
                    <a:pt x="348873" y="494005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1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5058283" y="5650294"/>
              <a:ext cx="272033" cy="272033"/>
              <a:chOff x="5058283" y="5650294"/>
              <a:chExt cx="272033" cy="272033"/>
            </a:xfrm>
          </p:grpSpPr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B117AD91-3B97-1B47-BE9D-98FF8306FE97}"/>
                  </a:ext>
                </a:extLst>
              </p:cNvPr>
              <p:cNvSpPr/>
              <p:nvPr/>
            </p:nvSpPr>
            <p:spPr>
              <a:xfrm>
                <a:off x="5058283" y="5650294"/>
                <a:ext cx="272033" cy="272033"/>
              </a:xfrm>
              <a:custGeom>
                <a:avLst/>
                <a:gdLst>
                  <a:gd name="connsiteX0" fmla="*/ 272038 w 272033"/>
                  <a:gd name="connsiteY0" fmla="*/ 136246 h 272033"/>
                  <a:gd name="connsiteX1" fmla="*/ 136021 w 272033"/>
                  <a:gd name="connsiteY1" fmla="*/ 272263 h 272033"/>
                  <a:gd name="connsiteX2" fmla="*/ 4 w 272033"/>
                  <a:gd name="connsiteY2" fmla="*/ 136246 h 272033"/>
                  <a:gd name="connsiteX3" fmla="*/ 136021 w 272033"/>
                  <a:gd name="connsiteY3" fmla="*/ 229 h 272033"/>
                  <a:gd name="connsiteX4" fmla="*/ 272038 w 272033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CA7A0D93-077A-494A-932E-A05DDAD15E86}"/>
                  </a:ext>
                </a:extLst>
              </p:cNvPr>
              <p:cNvSpPr txBox="1"/>
              <p:nvPr/>
            </p:nvSpPr>
            <p:spPr>
              <a:xfrm>
                <a:off x="50139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14</a:t>
                </a:r>
              </a:p>
            </p:txBody>
          </p:sp>
        </p:grp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5BF426AB-47D3-2743-B22F-5ADA20FCB86A}"/>
                </a:ext>
              </a:extLst>
            </p:cNvPr>
            <p:cNvSpPr/>
            <p:nvPr/>
          </p:nvSpPr>
          <p:spPr>
            <a:xfrm>
              <a:off x="5194300" y="5194618"/>
              <a:ext cx="12700" cy="453516"/>
            </a:xfrm>
            <a:custGeom>
              <a:avLst/>
              <a:gdLst>
                <a:gd name="connsiteX0" fmla="*/ 4 w 12700"/>
                <a:gd name="connsiteY0" fmla="*/ 229 h 453516"/>
                <a:gd name="connsiteX1" fmla="*/ 4 w 12700"/>
                <a:gd name="connsiteY1" fmla="*/ 453746 h 45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516">
                  <a:moveTo>
                    <a:pt x="4" y="229"/>
                  </a:moveTo>
                  <a:cubicBezTo>
                    <a:pt x="4" y="127356"/>
                    <a:pt x="4" y="325476"/>
                    <a:pt x="4" y="453746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5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4562983" y="5650294"/>
              <a:ext cx="272033" cy="272033"/>
              <a:chOff x="4562983" y="5650294"/>
              <a:chExt cx="272033" cy="272033"/>
            </a:xfrm>
          </p:grpSpPr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CE76B3BE-9CF2-454E-AEA0-03D5E9C5D6D6}"/>
                  </a:ext>
                </a:extLst>
              </p:cNvPr>
              <p:cNvSpPr/>
              <p:nvPr/>
            </p:nvSpPr>
            <p:spPr>
              <a:xfrm>
                <a:off x="4562983" y="5650294"/>
                <a:ext cx="272033" cy="272033"/>
              </a:xfrm>
              <a:custGeom>
                <a:avLst/>
                <a:gdLst>
                  <a:gd name="connsiteX0" fmla="*/ 272038 w 272033"/>
                  <a:gd name="connsiteY0" fmla="*/ 136246 h 272033"/>
                  <a:gd name="connsiteX1" fmla="*/ 136021 w 272033"/>
                  <a:gd name="connsiteY1" fmla="*/ 272263 h 272033"/>
                  <a:gd name="connsiteX2" fmla="*/ 4 w 272033"/>
                  <a:gd name="connsiteY2" fmla="*/ 136246 h 272033"/>
                  <a:gd name="connsiteX3" fmla="*/ 136021 w 272033"/>
                  <a:gd name="connsiteY3" fmla="*/ 229 h 272033"/>
                  <a:gd name="connsiteX4" fmla="*/ 272038 w 272033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39FA7CD4-9CB8-DF44-9D84-E28F79D0D836}"/>
                  </a:ext>
                </a:extLst>
              </p:cNvPr>
              <p:cNvSpPr txBox="1"/>
              <p:nvPr/>
            </p:nvSpPr>
            <p:spPr>
              <a:xfrm>
                <a:off x="45186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15</a:t>
                </a:r>
              </a:p>
            </p:txBody>
          </p:sp>
        </p:grp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C0AA6160-165B-F345-9469-BB491B9722F3}"/>
                </a:ext>
              </a:extLst>
            </p:cNvPr>
            <p:cNvSpPr/>
            <p:nvPr/>
          </p:nvSpPr>
          <p:spPr>
            <a:xfrm>
              <a:off x="4772405" y="5175949"/>
              <a:ext cx="348869" cy="493775"/>
            </a:xfrm>
            <a:custGeom>
              <a:avLst/>
              <a:gdLst>
                <a:gd name="connsiteX0" fmla="*/ 348873 w 348869"/>
                <a:gd name="connsiteY0" fmla="*/ 229 h 493775"/>
                <a:gd name="connsiteX1" fmla="*/ 4 w 348869"/>
                <a:gd name="connsiteY1" fmla="*/ 494005 h 49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775">
                  <a:moveTo>
                    <a:pt x="348873" y="229"/>
                  </a:moveTo>
                  <a:cubicBezTo>
                    <a:pt x="255147" y="132817"/>
                    <a:pt x="93730" y="361290"/>
                    <a:pt x="4" y="494005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algn="r" defTabSz="914400" rtl="1" eaLnBrk="1" latinLnBrk="0" hangingPunct="1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برای هر درخت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تایی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n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گره، همواره داریم: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grpSp>
        <p:nvGrpSpPr>
          <p:cNvPr id="11" name="Graphic 6">
            <a:extLst>
              <a:ext uri="{FF2B5EF4-FFF2-40B4-BE49-F238E27FC236}">
                <a16:creationId xmlns:a16="http://schemas.microsoft.com/office/drawing/2014/main" id="{47EEC32E-7C1F-D846-B8BB-A44040190404}"/>
              </a:ext>
            </a:extLst>
          </p:cNvPr>
          <p:cNvGrpSpPr/>
          <p:nvPr/>
        </p:nvGrpSpPr>
        <p:grpSpPr>
          <a:xfrm>
            <a:off x="6604000" y="3217862"/>
            <a:ext cx="4749800" cy="2957195"/>
            <a:chOff x="6604000" y="3217862"/>
            <a:chExt cx="4749800" cy="2957195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33DBB96-CA48-A04A-99C5-51E8E551BA79}"/>
                </a:ext>
              </a:extLst>
            </p:cNvPr>
            <p:cNvSpPr/>
            <p:nvPr/>
          </p:nvSpPr>
          <p:spPr>
            <a:xfrm>
              <a:off x="6604000" y="3217862"/>
              <a:ext cx="4749800" cy="2957195"/>
            </a:xfrm>
            <a:custGeom>
              <a:avLst/>
              <a:gdLst>
                <a:gd name="connsiteX0" fmla="*/ 4 w 4749800"/>
                <a:gd name="connsiteY0" fmla="*/ 2957424 h 2957195"/>
                <a:gd name="connsiteX1" fmla="*/ 4 w 4749800"/>
                <a:gd name="connsiteY1" fmla="*/ 229 h 2957195"/>
                <a:gd name="connsiteX2" fmla="*/ 4749804 w 4749800"/>
                <a:gd name="connsiteY2" fmla="*/ 229 h 2957195"/>
                <a:gd name="connsiteX3" fmla="*/ 4749804 w 4749800"/>
                <a:gd name="connsiteY3" fmla="*/ 2957424 h 2957195"/>
                <a:gd name="connsiteX4" fmla="*/ 4 w 4749800"/>
                <a:gd name="connsiteY4" fmla="*/ 2957424 h 295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9800" h="2957195">
                  <a:moveTo>
                    <a:pt x="4" y="2957424"/>
                  </a:moveTo>
                  <a:lnTo>
                    <a:pt x="4" y="229"/>
                  </a:lnTo>
                  <a:lnTo>
                    <a:pt x="4749804" y="229"/>
                  </a:lnTo>
                  <a:lnTo>
                    <a:pt x="4749804" y="2957424"/>
                  </a:lnTo>
                  <a:lnTo>
                    <a:pt x="4" y="2957424"/>
                  </a:lnTo>
                  <a:close/>
                </a:path>
              </a:pathLst>
            </a:custGeom>
            <a:solidFill>
              <a:srgbClr val="FFFFFF"/>
            </a:solidFill>
            <a:ln w="12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79B73F0-726D-8543-BF5F-F2CF439C6AA7}"/>
                </a:ext>
              </a:extLst>
            </p:cNvPr>
            <p:cNvSpPr/>
            <p:nvPr/>
          </p:nvSpPr>
          <p:spPr>
            <a:xfrm>
              <a:off x="8737600" y="3370262"/>
              <a:ext cx="482600" cy="472567"/>
            </a:xfrm>
            <a:custGeom>
              <a:avLst/>
              <a:gdLst>
                <a:gd name="connsiteX0" fmla="*/ 4 w 482600"/>
                <a:gd name="connsiteY0" fmla="*/ 472796 h 472567"/>
                <a:gd name="connsiteX1" fmla="*/ 4 w 482600"/>
                <a:gd name="connsiteY1" fmla="*/ 229 h 472567"/>
                <a:gd name="connsiteX2" fmla="*/ 482604 w 482600"/>
                <a:gd name="connsiteY2" fmla="*/ 229 h 472567"/>
                <a:gd name="connsiteX3" fmla="*/ 482604 w 482600"/>
                <a:gd name="connsiteY3" fmla="*/ 472796 h 472567"/>
                <a:gd name="connsiteX4" fmla="*/ 4 w 482600"/>
                <a:gd name="connsiteY4" fmla="*/ 472796 h 47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600" h="472567">
                  <a:moveTo>
                    <a:pt x="4" y="472796"/>
                  </a:moveTo>
                  <a:lnTo>
                    <a:pt x="4" y="229"/>
                  </a:lnTo>
                  <a:lnTo>
                    <a:pt x="482604" y="229"/>
                  </a:lnTo>
                  <a:lnTo>
                    <a:pt x="4826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8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36032F2-187A-4040-B809-1E4407473AA6}"/>
                </a:ext>
              </a:extLst>
            </p:cNvPr>
            <p:cNvSpPr/>
            <p:nvPr/>
          </p:nvSpPr>
          <p:spPr>
            <a:xfrm>
              <a:off x="8242300" y="4096830"/>
              <a:ext cx="1473200" cy="472566"/>
            </a:xfrm>
            <a:custGeom>
              <a:avLst/>
              <a:gdLst>
                <a:gd name="connsiteX0" fmla="*/ 4 w 1473200"/>
                <a:gd name="connsiteY0" fmla="*/ 472796 h 472566"/>
                <a:gd name="connsiteX1" fmla="*/ 4 w 1473200"/>
                <a:gd name="connsiteY1" fmla="*/ 229 h 472566"/>
                <a:gd name="connsiteX2" fmla="*/ 1473204 w 1473200"/>
                <a:gd name="connsiteY2" fmla="*/ 229 h 472566"/>
                <a:gd name="connsiteX3" fmla="*/ 1473204 w 1473200"/>
                <a:gd name="connsiteY3" fmla="*/ 472796 h 472566"/>
                <a:gd name="connsiteX4" fmla="*/ 4 w 1473200"/>
                <a:gd name="connsiteY4" fmla="*/ 472796 h 47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200" h="472566">
                  <a:moveTo>
                    <a:pt x="4" y="472796"/>
                  </a:moveTo>
                  <a:lnTo>
                    <a:pt x="4" y="229"/>
                  </a:lnTo>
                  <a:lnTo>
                    <a:pt x="1473204" y="229"/>
                  </a:lnTo>
                  <a:lnTo>
                    <a:pt x="14732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8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F7E48B8-6655-1C40-BDAF-A52B17A604D3}"/>
                </a:ext>
              </a:extLst>
            </p:cNvPr>
            <p:cNvSpPr/>
            <p:nvPr/>
          </p:nvSpPr>
          <p:spPr>
            <a:xfrm>
              <a:off x="6756400" y="4823396"/>
              <a:ext cx="4445000" cy="472694"/>
            </a:xfrm>
            <a:custGeom>
              <a:avLst/>
              <a:gdLst>
                <a:gd name="connsiteX0" fmla="*/ 4 w 4445000"/>
                <a:gd name="connsiteY0" fmla="*/ 472923 h 472694"/>
                <a:gd name="connsiteX1" fmla="*/ 4 w 4445000"/>
                <a:gd name="connsiteY1" fmla="*/ 229 h 472694"/>
                <a:gd name="connsiteX2" fmla="*/ 4445004 w 4445000"/>
                <a:gd name="connsiteY2" fmla="*/ 229 h 472694"/>
                <a:gd name="connsiteX3" fmla="*/ 4445004 w 4445000"/>
                <a:gd name="connsiteY3" fmla="*/ 472923 h 472694"/>
                <a:gd name="connsiteX4" fmla="*/ 4 w 4445000"/>
                <a:gd name="connsiteY4" fmla="*/ 472923 h 472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5000" h="472694">
                  <a:moveTo>
                    <a:pt x="4" y="472923"/>
                  </a:moveTo>
                  <a:lnTo>
                    <a:pt x="4" y="229"/>
                  </a:lnTo>
                  <a:lnTo>
                    <a:pt x="4445004" y="229"/>
                  </a:lnTo>
                  <a:lnTo>
                    <a:pt x="4445004" y="472923"/>
                  </a:lnTo>
                  <a:lnTo>
                    <a:pt x="4" y="472923"/>
                  </a:lnTo>
                  <a:close/>
                </a:path>
              </a:pathLst>
            </a:custGeom>
            <a:noFill/>
            <a:ln w="1268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9E43AD5-B3B3-3F40-ACC2-09AE2A04274A}"/>
                </a:ext>
              </a:extLst>
            </p:cNvPr>
            <p:cNvSpPr/>
            <p:nvPr/>
          </p:nvSpPr>
          <p:spPr>
            <a:xfrm>
              <a:off x="7251700" y="5550091"/>
              <a:ext cx="1473200" cy="472566"/>
            </a:xfrm>
            <a:custGeom>
              <a:avLst/>
              <a:gdLst>
                <a:gd name="connsiteX0" fmla="*/ 4 w 1473200"/>
                <a:gd name="connsiteY0" fmla="*/ 472796 h 472566"/>
                <a:gd name="connsiteX1" fmla="*/ 4 w 1473200"/>
                <a:gd name="connsiteY1" fmla="*/ 229 h 472566"/>
                <a:gd name="connsiteX2" fmla="*/ 1473204 w 1473200"/>
                <a:gd name="connsiteY2" fmla="*/ 229 h 472566"/>
                <a:gd name="connsiteX3" fmla="*/ 1473204 w 1473200"/>
                <a:gd name="connsiteY3" fmla="*/ 472796 h 472566"/>
                <a:gd name="connsiteX4" fmla="*/ 4 w 1473200"/>
                <a:gd name="connsiteY4" fmla="*/ 472796 h 47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200" h="472566">
                  <a:moveTo>
                    <a:pt x="4" y="472796"/>
                  </a:moveTo>
                  <a:lnTo>
                    <a:pt x="4" y="229"/>
                  </a:lnTo>
                  <a:lnTo>
                    <a:pt x="1473204" y="229"/>
                  </a:lnTo>
                  <a:lnTo>
                    <a:pt x="14732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8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8842883" y="3470466"/>
              <a:ext cx="272034" cy="272034"/>
              <a:chOff x="8842883" y="3470466"/>
              <a:chExt cx="272034" cy="272034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58B06071-594E-0041-975B-61440539C277}"/>
                  </a:ext>
                </a:extLst>
              </p:cNvPr>
              <p:cNvSpPr/>
              <p:nvPr/>
            </p:nvSpPr>
            <p:spPr>
              <a:xfrm>
                <a:off x="8842883" y="3470466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B8E29E-5BAB-9543-AC8F-989EBA1B8523}"/>
                  </a:ext>
                </a:extLst>
              </p:cNvPr>
              <p:cNvSpPr txBox="1"/>
              <p:nvPr/>
            </p:nvSpPr>
            <p:spPr>
              <a:xfrm>
                <a:off x="8843010" y="3468052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0</a:t>
                </a:r>
              </a:p>
            </p:txBody>
          </p:sp>
        </p:grpSp>
        <p:grpSp>
          <p:nvGrpSpPr>
            <p:cNvPr id="20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9338183" y="4197160"/>
              <a:ext cx="272034" cy="272034"/>
              <a:chOff x="9338183" y="4197160"/>
              <a:chExt cx="272034" cy="272034"/>
            </a:xfrm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470AC3FB-F565-9745-A4DE-FE76E438C6FE}"/>
                  </a:ext>
                </a:extLst>
              </p:cNvPr>
              <p:cNvSpPr/>
              <p:nvPr/>
            </p:nvSpPr>
            <p:spPr>
              <a:xfrm>
                <a:off x="9338183" y="4197160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B1E9C5-C7C1-3D44-AB0A-F3455A6AD14E}"/>
                  </a:ext>
                </a:extLst>
              </p:cNvPr>
              <p:cNvSpPr txBox="1"/>
              <p:nvPr/>
            </p:nvSpPr>
            <p:spPr>
              <a:xfrm>
                <a:off x="9338310" y="4194746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2</a:t>
                </a:r>
              </a:p>
            </p:txBody>
          </p:sp>
        </p:grp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C5200734-5585-1E4C-B927-AEE994D07909}"/>
                </a:ext>
              </a:extLst>
            </p:cNvPr>
            <p:cNvSpPr/>
            <p:nvPr/>
          </p:nvSpPr>
          <p:spPr>
            <a:xfrm>
              <a:off x="9051925" y="3722687"/>
              <a:ext cx="348869" cy="493902"/>
            </a:xfrm>
            <a:custGeom>
              <a:avLst/>
              <a:gdLst>
                <a:gd name="connsiteX0" fmla="*/ 4 w 348869"/>
                <a:gd name="connsiteY0" fmla="*/ 229 h 493902"/>
                <a:gd name="connsiteX1" fmla="*/ 348873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4" y="229"/>
                  </a:moveTo>
                  <a:cubicBezTo>
                    <a:pt x="93730" y="132817"/>
                    <a:pt x="255147" y="361290"/>
                    <a:pt x="348873" y="494132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8842883" y="4197160"/>
              <a:ext cx="272034" cy="272034"/>
              <a:chOff x="8842883" y="4197160"/>
              <a:chExt cx="272034" cy="272034"/>
            </a:xfrm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994EACE5-74D2-204F-B102-9234F858B024}"/>
                  </a:ext>
                </a:extLst>
              </p:cNvPr>
              <p:cNvSpPr/>
              <p:nvPr/>
            </p:nvSpPr>
            <p:spPr>
              <a:xfrm>
                <a:off x="8842883" y="4197160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8371D0B-A76D-8147-B3D7-0FB2981C3EF2}"/>
                  </a:ext>
                </a:extLst>
              </p:cNvPr>
              <p:cNvSpPr txBox="1"/>
              <p:nvPr/>
            </p:nvSpPr>
            <p:spPr>
              <a:xfrm>
                <a:off x="8843010" y="4194746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3</a:t>
                </a:r>
              </a:p>
            </p:txBody>
          </p:sp>
        </p:grp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C311068-69BF-EB41-A88E-9EFB386D79EE}"/>
                </a:ext>
              </a:extLst>
            </p:cNvPr>
            <p:cNvSpPr/>
            <p:nvPr/>
          </p:nvSpPr>
          <p:spPr>
            <a:xfrm>
              <a:off x="8978900" y="3741356"/>
              <a:ext cx="12700" cy="453644"/>
            </a:xfrm>
            <a:custGeom>
              <a:avLst/>
              <a:gdLst>
                <a:gd name="connsiteX0" fmla="*/ 4 w 12700"/>
                <a:gd name="connsiteY0" fmla="*/ 229 h 453644"/>
                <a:gd name="connsiteX1" fmla="*/ 4 w 12700"/>
                <a:gd name="connsiteY1" fmla="*/ 453873 h 45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644">
                  <a:moveTo>
                    <a:pt x="4" y="229"/>
                  </a:moveTo>
                  <a:cubicBezTo>
                    <a:pt x="4" y="127356"/>
                    <a:pt x="4" y="325476"/>
                    <a:pt x="4" y="453873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8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8347583" y="4197160"/>
              <a:ext cx="272034" cy="272034"/>
              <a:chOff x="8347583" y="4197160"/>
              <a:chExt cx="272034" cy="272034"/>
            </a:xfrm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2E9CF43C-4250-5E49-AC61-94E4A6A8A63F}"/>
                  </a:ext>
                </a:extLst>
              </p:cNvPr>
              <p:cNvSpPr/>
              <p:nvPr/>
            </p:nvSpPr>
            <p:spPr>
              <a:xfrm>
                <a:off x="8347583" y="4197160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6A9B2F6-ED7B-254F-8319-AC4741B47901}"/>
                  </a:ext>
                </a:extLst>
              </p:cNvPr>
              <p:cNvSpPr txBox="1"/>
              <p:nvPr/>
            </p:nvSpPr>
            <p:spPr>
              <a:xfrm>
                <a:off x="8347710" y="4194746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</a:t>
                </a:r>
              </a:p>
            </p:txBody>
          </p:sp>
        </p:grp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FE3E7D9-0242-0544-9D8D-4503440008DC}"/>
                </a:ext>
              </a:extLst>
            </p:cNvPr>
            <p:cNvSpPr/>
            <p:nvPr/>
          </p:nvSpPr>
          <p:spPr>
            <a:xfrm>
              <a:off x="8557005" y="3722687"/>
              <a:ext cx="348869" cy="493902"/>
            </a:xfrm>
            <a:custGeom>
              <a:avLst/>
              <a:gdLst>
                <a:gd name="connsiteX0" fmla="*/ 348873 w 348869"/>
                <a:gd name="connsiteY0" fmla="*/ 229 h 493902"/>
                <a:gd name="connsiteX1" fmla="*/ 4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348873" y="229"/>
                  </a:moveTo>
                  <a:cubicBezTo>
                    <a:pt x="255147" y="132817"/>
                    <a:pt x="93730" y="361290"/>
                    <a:pt x="4" y="494132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2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10824083" y="4923727"/>
              <a:ext cx="272033" cy="272034"/>
              <a:chOff x="10824083" y="4923727"/>
              <a:chExt cx="272033" cy="272034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9CB9312-3DEC-AE47-8386-6A858A8DF542}"/>
                  </a:ext>
                </a:extLst>
              </p:cNvPr>
              <p:cNvSpPr/>
              <p:nvPr/>
            </p:nvSpPr>
            <p:spPr>
              <a:xfrm>
                <a:off x="10824083" y="4923727"/>
                <a:ext cx="272033" cy="272034"/>
              </a:xfrm>
              <a:custGeom>
                <a:avLst/>
                <a:gdLst>
                  <a:gd name="connsiteX0" fmla="*/ 272038 w 272033"/>
                  <a:gd name="connsiteY0" fmla="*/ 136246 h 272034"/>
                  <a:gd name="connsiteX1" fmla="*/ 136021 w 272033"/>
                  <a:gd name="connsiteY1" fmla="*/ 272263 h 272034"/>
                  <a:gd name="connsiteX2" fmla="*/ 4 w 272033"/>
                  <a:gd name="connsiteY2" fmla="*/ 136246 h 272034"/>
                  <a:gd name="connsiteX3" fmla="*/ 136021 w 272033"/>
                  <a:gd name="connsiteY3" fmla="*/ 229 h 272034"/>
                  <a:gd name="connsiteX4" fmla="*/ 272038 w 272033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58E9480-61F3-9D44-80CD-6F0AD8602F5B}"/>
                  </a:ext>
                </a:extLst>
              </p:cNvPr>
              <p:cNvSpPr txBox="1"/>
              <p:nvPr/>
            </p:nvSpPr>
            <p:spPr>
              <a:xfrm>
                <a:off x="108242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7</a:t>
                </a:r>
              </a:p>
            </p:txBody>
          </p:sp>
        </p:grp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92FEF47-1798-3749-B279-A2DF22E739D7}"/>
                </a:ext>
              </a:extLst>
            </p:cNvPr>
            <p:cNvSpPr/>
            <p:nvPr/>
          </p:nvSpPr>
          <p:spPr>
            <a:xfrm>
              <a:off x="9601580" y="4377372"/>
              <a:ext cx="1271397" cy="573659"/>
            </a:xfrm>
            <a:custGeom>
              <a:avLst/>
              <a:gdLst>
                <a:gd name="connsiteX0" fmla="*/ 4 w 1271397"/>
                <a:gd name="connsiteY0" fmla="*/ 229 h 573659"/>
                <a:gd name="connsiteX1" fmla="*/ 1117223 w 1271397"/>
                <a:gd name="connsiteY1" fmla="*/ 446253 h 573659"/>
                <a:gd name="connsiteX2" fmla="*/ 1271401 w 1271397"/>
                <a:gd name="connsiteY2" fmla="*/ 573888 h 57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397" h="573659">
                  <a:moveTo>
                    <a:pt x="4" y="229"/>
                  </a:moveTo>
                  <a:cubicBezTo>
                    <a:pt x="233811" y="61824"/>
                    <a:pt x="741938" y="212700"/>
                    <a:pt x="1117223" y="446253"/>
                  </a:cubicBezTo>
                  <a:cubicBezTo>
                    <a:pt x="1173484" y="481305"/>
                    <a:pt x="1228221" y="530454"/>
                    <a:pt x="1271401" y="573888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6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10328783" y="4923727"/>
              <a:ext cx="272033" cy="272034"/>
              <a:chOff x="10328783" y="4923727"/>
              <a:chExt cx="272033" cy="272034"/>
            </a:xfrm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93D9080E-90B1-674A-A256-F38D1FCC78DB}"/>
                  </a:ext>
                </a:extLst>
              </p:cNvPr>
              <p:cNvSpPr/>
              <p:nvPr/>
            </p:nvSpPr>
            <p:spPr>
              <a:xfrm>
                <a:off x="10328783" y="4923727"/>
                <a:ext cx="272033" cy="272034"/>
              </a:xfrm>
              <a:custGeom>
                <a:avLst/>
                <a:gdLst>
                  <a:gd name="connsiteX0" fmla="*/ 272038 w 272033"/>
                  <a:gd name="connsiteY0" fmla="*/ 136246 h 272034"/>
                  <a:gd name="connsiteX1" fmla="*/ 136021 w 272033"/>
                  <a:gd name="connsiteY1" fmla="*/ 272263 h 272034"/>
                  <a:gd name="connsiteX2" fmla="*/ 4 w 272033"/>
                  <a:gd name="connsiteY2" fmla="*/ 136246 h 272034"/>
                  <a:gd name="connsiteX3" fmla="*/ 136021 w 272033"/>
                  <a:gd name="connsiteY3" fmla="*/ 229 h 272034"/>
                  <a:gd name="connsiteX4" fmla="*/ 272038 w 272033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748AD9C-79C9-9340-B9E8-E451A56BA95B}"/>
                  </a:ext>
                </a:extLst>
              </p:cNvPr>
              <p:cNvSpPr txBox="1"/>
              <p:nvPr/>
            </p:nvSpPr>
            <p:spPr>
              <a:xfrm>
                <a:off x="103289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8</a:t>
                </a:r>
              </a:p>
            </p:txBody>
          </p:sp>
        </p:grp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A6D72F6-0135-4548-944A-5C63589D5980}"/>
                </a:ext>
              </a:extLst>
            </p:cNvPr>
            <p:cNvSpPr/>
            <p:nvPr/>
          </p:nvSpPr>
          <p:spPr>
            <a:xfrm>
              <a:off x="9590151" y="4411028"/>
              <a:ext cx="784097" cy="544829"/>
            </a:xfrm>
            <a:custGeom>
              <a:avLst/>
              <a:gdLst>
                <a:gd name="connsiteX0" fmla="*/ 4 w 784097"/>
                <a:gd name="connsiteY0" fmla="*/ 229 h 544829"/>
                <a:gd name="connsiteX1" fmla="*/ 633353 w 784097"/>
                <a:gd name="connsiteY1" fmla="*/ 412598 h 544829"/>
                <a:gd name="connsiteX2" fmla="*/ 784102 w 784097"/>
                <a:gd name="connsiteY2" fmla="*/ 545059 h 54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097" h="544829">
                  <a:moveTo>
                    <a:pt x="4" y="229"/>
                  </a:moveTo>
                  <a:cubicBezTo>
                    <a:pt x="151134" y="86970"/>
                    <a:pt x="420882" y="248641"/>
                    <a:pt x="633353" y="412598"/>
                  </a:cubicBezTo>
                  <a:cubicBezTo>
                    <a:pt x="685804" y="453111"/>
                    <a:pt x="740287" y="502895"/>
                    <a:pt x="784102" y="545059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0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9833483" y="4923727"/>
              <a:ext cx="272033" cy="272034"/>
              <a:chOff x="9833483" y="4923727"/>
              <a:chExt cx="272033" cy="272034"/>
            </a:xfrm>
          </p:grpSpPr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0E029240-BD06-5B43-B52D-6D7AF102DBA8}"/>
                  </a:ext>
                </a:extLst>
              </p:cNvPr>
              <p:cNvSpPr/>
              <p:nvPr/>
            </p:nvSpPr>
            <p:spPr>
              <a:xfrm>
                <a:off x="9833483" y="4923727"/>
                <a:ext cx="272033" cy="272034"/>
              </a:xfrm>
              <a:custGeom>
                <a:avLst/>
                <a:gdLst>
                  <a:gd name="connsiteX0" fmla="*/ 272038 w 272033"/>
                  <a:gd name="connsiteY0" fmla="*/ 136246 h 272034"/>
                  <a:gd name="connsiteX1" fmla="*/ 136021 w 272033"/>
                  <a:gd name="connsiteY1" fmla="*/ 272263 h 272034"/>
                  <a:gd name="connsiteX2" fmla="*/ 4 w 272033"/>
                  <a:gd name="connsiteY2" fmla="*/ 136246 h 272034"/>
                  <a:gd name="connsiteX3" fmla="*/ 136021 w 272033"/>
                  <a:gd name="connsiteY3" fmla="*/ 229 h 272034"/>
                  <a:gd name="connsiteX4" fmla="*/ 272038 w 272033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B1DA16E-C979-1247-A0B0-5A9401097F24}"/>
                  </a:ext>
                </a:extLst>
              </p:cNvPr>
              <p:cNvSpPr txBox="1"/>
              <p:nvPr/>
            </p:nvSpPr>
            <p:spPr>
              <a:xfrm>
                <a:off x="98336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9</a:t>
                </a: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B414E844-63A2-3D4E-A504-FDCAB1D390A1}"/>
                </a:ext>
              </a:extLst>
            </p:cNvPr>
            <p:cNvSpPr/>
            <p:nvPr/>
          </p:nvSpPr>
          <p:spPr>
            <a:xfrm>
              <a:off x="9547225" y="4449255"/>
              <a:ext cx="348869" cy="493902"/>
            </a:xfrm>
            <a:custGeom>
              <a:avLst/>
              <a:gdLst>
                <a:gd name="connsiteX0" fmla="*/ 4 w 348869"/>
                <a:gd name="connsiteY0" fmla="*/ 229 h 493902"/>
                <a:gd name="connsiteX1" fmla="*/ 348873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4" y="229"/>
                  </a:moveTo>
                  <a:cubicBezTo>
                    <a:pt x="93730" y="132817"/>
                    <a:pt x="255147" y="361290"/>
                    <a:pt x="348873" y="494132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4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9338183" y="4923727"/>
              <a:ext cx="272034" cy="272034"/>
              <a:chOff x="9338183" y="4923727"/>
              <a:chExt cx="272034" cy="272034"/>
            </a:xfrm>
          </p:grpSpPr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4290BB73-D2AC-2641-A204-7860ACFA9EEB}"/>
                  </a:ext>
                </a:extLst>
              </p:cNvPr>
              <p:cNvSpPr/>
              <p:nvPr/>
            </p:nvSpPr>
            <p:spPr>
              <a:xfrm>
                <a:off x="93381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E0CB3CD-098F-624C-B0E0-0287F17D7E42}"/>
                  </a:ext>
                </a:extLst>
              </p:cNvPr>
              <p:cNvSpPr txBox="1"/>
              <p:nvPr/>
            </p:nvSpPr>
            <p:spPr>
              <a:xfrm>
                <a:off x="9293860" y="4921313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10</a:t>
                </a:r>
              </a:p>
            </p:txBody>
          </p:sp>
        </p:grp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9D0F8E3-D620-6640-9E10-650B96F8551D}"/>
                </a:ext>
              </a:extLst>
            </p:cNvPr>
            <p:cNvSpPr/>
            <p:nvPr/>
          </p:nvSpPr>
          <p:spPr>
            <a:xfrm>
              <a:off x="9051925" y="4449255"/>
              <a:ext cx="348869" cy="493902"/>
            </a:xfrm>
            <a:custGeom>
              <a:avLst/>
              <a:gdLst>
                <a:gd name="connsiteX0" fmla="*/ 4 w 348869"/>
                <a:gd name="connsiteY0" fmla="*/ 229 h 493902"/>
                <a:gd name="connsiteX1" fmla="*/ 348873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4" y="229"/>
                  </a:moveTo>
                  <a:cubicBezTo>
                    <a:pt x="93730" y="132817"/>
                    <a:pt x="255147" y="361290"/>
                    <a:pt x="348873" y="494132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8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8842883" y="4923727"/>
              <a:ext cx="272034" cy="272034"/>
              <a:chOff x="8842883" y="4923727"/>
              <a:chExt cx="272034" cy="272034"/>
            </a:xfrm>
          </p:grpSpPr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6E0AB5F2-E4DF-DF4D-9DB7-97710B385E8D}"/>
                  </a:ext>
                </a:extLst>
              </p:cNvPr>
              <p:cNvSpPr/>
              <p:nvPr/>
            </p:nvSpPr>
            <p:spPr>
              <a:xfrm>
                <a:off x="88428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4C90F55-1E1C-E94E-B049-4C5D41257966}"/>
                  </a:ext>
                </a:extLst>
              </p:cNvPr>
              <p:cNvSpPr txBox="1"/>
              <p:nvPr/>
            </p:nvSpPr>
            <p:spPr>
              <a:xfrm>
                <a:off x="8798560" y="4921313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11</a:t>
                </a:r>
              </a:p>
            </p:txBody>
          </p:sp>
        </p:grp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443F5AF6-C0A1-B14B-8553-9FA6ADD843E8}"/>
                </a:ext>
              </a:extLst>
            </p:cNvPr>
            <p:cNvSpPr/>
            <p:nvPr/>
          </p:nvSpPr>
          <p:spPr>
            <a:xfrm>
              <a:off x="8978900" y="4467924"/>
              <a:ext cx="12700" cy="453644"/>
            </a:xfrm>
            <a:custGeom>
              <a:avLst/>
              <a:gdLst>
                <a:gd name="connsiteX0" fmla="*/ 4 w 12700"/>
                <a:gd name="connsiteY0" fmla="*/ 229 h 453644"/>
                <a:gd name="connsiteX1" fmla="*/ 4 w 12700"/>
                <a:gd name="connsiteY1" fmla="*/ 453873 h 45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644">
                  <a:moveTo>
                    <a:pt x="4" y="229"/>
                  </a:moveTo>
                  <a:cubicBezTo>
                    <a:pt x="4" y="127356"/>
                    <a:pt x="4" y="325476"/>
                    <a:pt x="4" y="453873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2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8347583" y="4923727"/>
              <a:ext cx="272034" cy="272034"/>
              <a:chOff x="8347583" y="4923727"/>
              <a:chExt cx="272034" cy="272034"/>
            </a:xfrm>
          </p:grpSpPr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11765F80-17AD-F44D-AF11-92B9E65FB28F}"/>
                  </a:ext>
                </a:extLst>
              </p:cNvPr>
              <p:cNvSpPr/>
              <p:nvPr/>
            </p:nvSpPr>
            <p:spPr>
              <a:xfrm>
                <a:off x="83475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BF36224-3AFC-594A-B623-8CED55E3A907}"/>
                  </a:ext>
                </a:extLst>
              </p:cNvPr>
              <p:cNvSpPr txBox="1"/>
              <p:nvPr/>
            </p:nvSpPr>
            <p:spPr>
              <a:xfrm>
                <a:off x="8303260" y="4921313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12</a:t>
                </a:r>
              </a:p>
            </p:txBody>
          </p:sp>
        </p:grp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9C27C6D7-B87F-0D44-8D3E-2162AD1B9520}"/>
                </a:ext>
              </a:extLst>
            </p:cNvPr>
            <p:cNvSpPr/>
            <p:nvPr/>
          </p:nvSpPr>
          <p:spPr>
            <a:xfrm>
              <a:off x="8557005" y="4449255"/>
              <a:ext cx="348869" cy="493902"/>
            </a:xfrm>
            <a:custGeom>
              <a:avLst/>
              <a:gdLst>
                <a:gd name="connsiteX0" fmla="*/ 348873 w 348869"/>
                <a:gd name="connsiteY0" fmla="*/ 229 h 493902"/>
                <a:gd name="connsiteX1" fmla="*/ 4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348873" y="229"/>
                  </a:moveTo>
                  <a:cubicBezTo>
                    <a:pt x="255147" y="132817"/>
                    <a:pt x="93730" y="361290"/>
                    <a:pt x="4" y="494132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6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7852283" y="4923727"/>
              <a:ext cx="272034" cy="272034"/>
              <a:chOff x="7852283" y="4923727"/>
              <a:chExt cx="272034" cy="272034"/>
            </a:xfrm>
          </p:grpSpPr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B3C19338-2EC8-5641-AC10-23A28B18BCED}"/>
                  </a:ext>
                </a:extLst>
              </p:cNvPr>
              <p:cNvSpPr/>
              <p:nvPr/>
            </p:nvSpPr>
            <p:spPr>
              <a:xfrm>
                <a:off x="78522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8631B9D-35E4-7A4E-9D7C-854D401EC795}"/>
                  </a:ext>
                </a:extLst>
              </p:cNvPr>
              <p:cNvSpPr txBox="1"/>
              <p:nvPr/>
            </p:nvSpPr>
            <p:spPr>
              <a:xfrm>
                <a:off x="78524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4</a:t>
                </a:r>
              </a:p>
            </p:txBody>
          </p:sp>
        </p:grp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5615FA46-6C66-104E-9A69-41AC252BAD09}"/>
                </a:ext>
              </a:extLst>
            </p:cNvPr>
            <p:cNvSpPr/>
            <p:nvPr/>
          </p:nvSpPr>
          <p:spPr>
            <a:xfrm>
              <a:off x="8061705" y="4449255"/>
              <a:ext cx="348869" cy="493902"/>
            </a:xfrm>
            <a:custGeom>
              <a:avLst/>
              <a:gdLst>
                <a:gd name="connsiteX0" fmla="*/ 348873 w 348869"/>
                <a:gd name="connsiteY0" fmla="*/ 229 h 493902"/>
                <a:gd name="connsiteX1" fmla="*/ 4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348873" y="229"/>
                  </a:moveTo>
                  <a:cubicBezTo>
                    <a:pt x="255147" y="132817"/>
                    <a:pt x="93730" y="361290"/>
                    <a:pt x="4" y="494132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7356983" y="4923727"/>
              <a:ext cx="272034" cy="272034"/>
              <a:chOff x="7356983" y="4923727"/>
              <a:chExt cx="272034" cy="272034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FA6D328D-BACC-DB44-B570-D03543B74F1B}"/>
                  </a:ext>
                </a:extLst>
              </p:cNvPr>
              <p:cNvSpPr/>
              <p:nvPr/>
            </p:nvSpPr>
            <p:spPr>
              <a:xfrm>
                <a:off x="73569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EA8BAF6-437B-4B44-880B-A876C08BAD8C}"/>
                  </a:ext>
                </a:extLst>
              </p:cNvPr>
              <p:cNvSpPr txBox="1"/>
              <p:nvPr/>
            </p:nvSpPr>
            <p:spPr>
              <a:xfrm>
                <a:off x="73571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5</a:t>
                </a:r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649193D0-A991-5C4D-A681-4FEEE975B9E5}"/>
                </a:ext>
              </a:extLst>
            </p:cNvPr>
            <p:cNvSpPr/>
            <p:nvPr/>
          </p:nvSpPr>
          <p:spPr>
            <a:xfrm>
              <a:off x="7583550" y="4411028"/>
              <a:ext cx="784097" cy="544829"/>
            </a:xfrm>
            <a:custGeom>
              <a:avLst/>
              <a:gdLst>
                <a:gd name="connsiteX0" fmla="*/ 784102 w 784097"/>
                <a:gd name="connsiteY0" fmla="*/ 229 h 544829"/>
                <a:gd name="connsiteX1" fmla="*/ 150753 w 784097"/>
                <a:gd name="connsiteY1" fmla="*/ 412598 h 544829"/>
                <a:gd name="connsiteX2" fmla="*/ 4 w 784097"/>
                <a:gd name="connsiteY2" fmla="*/ 545059 h 54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097" h="544829">
                  <a:moveTo>
                    <a:pt x="784102" y="229"/>
                  </a:moveTo>
                  <a:cubicBezTo>
                    <a:pt x="632972" y="86970"/>
                    <a:pt x="363224" y="248641"/>
                    <a:pt x="150753" y="412598"/>
                  </a:cubicBezTo>
                  <a:cubicBezTo>
                    <a:pt x="98302" y="453111"/>
                    <a:pt x="43819" y="502895"/>
                    <a:pt x="4" y="545059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4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6861683" y="4923727"/>
              <a:ext cx="272034" cy="272034"/>
              <a:chOff x="6861683" y="4923727"/>
              <a:chExt cx="272034" cy="272034"/>
            </a:xfrm>
          </p:grpSpPr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60752A40-45E0-4445-88BC-57EF80743E74}"/>
                  </a:ext>
                </a:extLst>
              </p:cNvPr>
              <p:cNvSpPr/>
              <p:nvPr/>
            </p:nvSpPr>
            <p:spPr>
              <a:xfrm>
                <a:off x="68616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39F6958-6111-A74E-91C6-887F3E30DF02}"/>
                  </a:ext>
                </a:extLst>
              </p:cNvPr>
              <p:cNvSpPr txBox="1"/>
              <p:nvPr/>
            </p:nvSpPr>
            <p:spPr>
              <a:xfrm>
                <a:off x="68618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6</a:t>
                </a:r>
              </a:p>
            </p:txBody>
          </p:sp>
        </p:grp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38583DF8-3743-864B-929D-423555932A85}"/>
                </a:ext>
              </a:extLst>
            </p:cNvPr>
            <p:cNvSpPr/>
            <p:nvPr/>
          </p:nvSpPr>
          <p:spPr>
            <a:xfrm>
              <a:off x="7084822" y="4377372"/>
              <a:ext cx="1271397" cy="573659"/>
            </a:xfrm>
            <a:custGeom>
              <a:avLst/>
              <a:gdLst>
                <a:gd name="connsiteX0" fmla="*/ 1271401 w 1271397"/>
                <a:gd name="connsiteY0" fmla="*/ 229 h 573659"/>
                <a:gd name="connsiteX1" fmla="*/ 154182 w 1271397"/>
                <a:gd name="connsiteY1" fmla="*/ 446253 h 573659"/>
                <a:gd name="connsiteX2" fmla="*/ 4 w 1271397"/>
                <a:gd name="connsiteY2" fmla="*/ 573888 h 57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397" h="573659">
                  <a:moveTo>
                    <a:pt x="1271401" y="229"/>
                  </a:moveTo>
                  <a:cubicBezTo>
                    <a:pt x="1037594" y="61824"/>
                    <a:pt x="529467" y="212700"/>
                    <a:pt x="154182" y="446253"/>
                  </a:cubicBezTo>
                  <a:cubicBezTo>
                    <a:pt x="97921" y="481305"/>
                    <a:pt x="43184" y="530454"/>
                    <a:pt x="4" y="573888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8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8347583" y="5650294"/>
              <a:ext cx="272034" cy="272033"/>
              <a:chOff x="8347583" y="5650294"/>
              <a:chExt cx="272034" cy="272033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C4B2B91B-03DC-9241-91CA-249DA7CC4693}"/>
                  </a:ext>
                </a:extLst>
              </p:cNvPr>
              <p:cNvSpPr/>
              <p:nvPr/>
            </p:nvSpPr>
            <p:spPr>
              <a:xfrm>
                <a:off x="8347583" y="5650294"/>
                <a:ext cx="272034" cy="272033"/>
              </a:xfrm>
              <a:custGeom>
                <a:avLst/>
                <a:gdLst>
                  <a:gd name="connsiteX0" fmla="*/ 272038 w 272034"/>
                  <a:gd name="connsiteY0" fmla="*/ 136246 h 272033"/>
                  <a:gd name="connsiteX1" fmla="*/ 136021 w 272034"/>
                  <a:gd name="connsiteY1" fmla="*/ 272263 h 272033"/>
                  <a:gd name="connsiteX2" fmla="*/ 4 w 272034"/>
                  <a:gd name="connsiteY2" fmla="*/ 136246 h 272033"/>
                  <a:gd name="connsiteX3" fmla="*/ 136021 w 272034"/>
                  <a:gd name="connsiteY3" fmla="*/ 229 h 272033"/>
                  <a:gd name="connsiteX4" fmla="*/ 272038 w 272034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60D1310-A6E2-FE4E-8FB2-9AAB3A8D1681}"/>
                  </a:ext>
                </a:extLst>
              </p:cNvPr>
              <p:cNvSpPr txBox="1"/>
              <p:nvPr/>
            </p:nvSpPr>
            <p:spPr>
              <a:xfrm>
                <a:off x="83032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13</a:t>
                </a:r>
              </a:p>
            </p:txBody>
          </p:sp>
        </p:grp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81B76A22-FE63-1242-8635-7B431DF22DA0}"/>
                </a:ext>
              </a:extLst>
            </p:cNvPr>
            <p:cNvSpPr/>
            <p:nvPr/>
          </p:nvSpPr>
          <p:spPr>
            <a:xfrm>
              <a:off x="8061325" y="5175949"/>
              <a:ext cx="348869" cy="493775"/>
            </a:xfrm>
            <a:custGeom>
              <a:avLst/>
              <a:gdLst>
                <a:gd name="connsiteX0" fmla="*/ 4 w 348869"/>
                <a:gd name="connsiteY0" fmla="*/ 229 h 493775"/>
                <a:gd name="connsiteX1" fmla="*/ 348873 w 348869"/>
                <a:gd name="connsiteY1" fmla="*/ 494005 h 49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775">
                  <a:moveTo>
                    <a:pt x="4" y="229"/>
                  </a:moveTo>
                  <a:cubicBezTo>
                    <a:pt x="93730" y="132817"/>
                    <a:pt x="255147" y="361290"/>
                    <a:pt x="348873" y="494005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2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7852283" y="5650294"/>
              <a:ext cx="272034" cy="272033"/>
              <a:chOff x="7852283" y="5650294"/>
              <a:chExt cx="272034" cy="272033"/>
            </a:xfrm>
          </p:grpSpPr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61193A10-E8E2-1A4C-B09D-EFA6C2CD1CC6}"/>
                  </a:ext>
                </a:extLst>
              </p:cNvPr>
              <p:cNvSpPr/>
              <p:nvPr/>
            </p:nvSpPr>
            <p:spPr>
              <a:xfrm>
                <a:off x="7852283" y="5650294"/>
                <a:ext cx="272034" cy="272033"/>
              </a:xfrm>
              <a:custGeom>
                <a:avLst/>
                <a:gdLst>
                  <a:gd name="connsiteX0" fmla="*/ 272038 w 272034"/>
                  <a:gd name="connsiteY0" fmla="*/ 136246 h 272033"/>
                  <a:gd name="connsiteX1" fmla="*/ 136021 w 272034"/>
                  <a:gd name="connsiteY1" fmla="*/ 272263 h 272033"/>
                  <a:gd name="connsiteX2" fmla="*/ 4 w 272034"/>
                  <a:gd name="connsiteY2" fmla="*/ 136246 h 272033"/>
                  <a:gd name="connsiteX3" fmla="*/ 136021 w 272034"/>
                  <a:gd name="connsiteY3" fmla="*/ 229 h 272033"/>
                  <a:gd name="connsiteX4" fmla="*/ 272038 w 272034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11BE952-4A1B-054C-85AB-A6D4EDAEFCD7}"/>
                  </a:ext>
                </a:extLst>
              </p:cNvPr>
              <p:cNvSpPr txBox="1"/>
              <p:nvPr/>
            </p:nvSpPr>
            <p:spPr>
              <a:xfrm>
                <a:off x="78079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14</a:t>
                </a:r>
              </a:p>
            </p:txBody>
          </p:sp>
        </p:grp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C3510E88-0F40-7F47-ACB4-AD94ED88E0E1}"/>
                </a:ext>
              </a:extLst>
            </p:cNvPr>
            <p:cNvSpPr/>
            <p:nvPr/>
          </p:nvSpPr>
          <p:spPr>
            <a:xfrm>
              <a:off x="7988300" y="5194618"/>
              <a:ext cx="12700" cy="453516"/>
            </a:xfrm>
            <a:custGeom>
              <a:avLst/>
              <a:gdLst>
                <a:gd name="connsiteX0" fmla="*/ 4 w 12700"/>
                <a:gd name="connsiteY0" fmla="*/ 229 h 453516"/>
                <a:gd name="connsiteX1" fmla="*/ 4 w 12700"/>
                <a:gd name="connsiteY1" fmla="*/ 453746 h 45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516">
                  <a:moveTo>
                    <a:pt x="4" y="229"/>
                  </a:moveTo>
                  <a:cubicBezTo>
                    <a:pt x="4" y="127356"/>
                    <a:pt x="4" y="325476"/>
                    <a:pt x="4" y="453746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6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7356983" y="5650294"/>
              <a:ext cx="272034" cy="272033"/>
              <a:chOff x="7356983" y="5650294"/>
              <a:chExt cx="272034" cy="272033"/>
            </a:xfrm>
          </p:grpSpPr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C1CF1D7B-FD6F-5342-9191-BFCC0E0FF5E4}"/>
                  </a:ext>
                </a:extLst>
              </p:cNvPr>
              <p:cNvSpPr/>
              <p:nvPr/>
            </p:nvSpPr>
            <p:spPr>
              <a:xfrm>
                <a:off x="7356983" y="5650294"/>
                <a:ext cx="272034" cy="272033"/>
              </a:xfrm>
              <a:custGeom>
                <a:avLst/>
                <a:gdLst>
                  <a:gd name="connsiteX0" fmla="*/ 272038 w 272034"/>
                  <a:gd name="connsiteY0" fmla="*/ 136246 h 272033"/>
                  <a:gd name="connsiteX1" fmla="*/ 136021 w 272034"/>
                  <a:gd name="connsiteY1" fmla="*/ 272263 h 272033"/>
                  <a:gd name="connsiteX2" fmla="*/ 4 w 272034"/>
                  <a:gd name="connsiteY2" fmla="*/ 136246 h 272033"/>
                  <a:gd name="connsiteX3" fmla="*/ 136021 w 272034"/>
                  <a:gd name="connsiteY3" fmla="*/ 229 h 272033"/>
                  <a:gd name="connsiteX4" fmla="*/ 272038 w 272034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6763AE3-68CF-1D49-97E1-43E876C0D8E5}"/>
                  </a:ext>
                </a:extLst>
              </p:cNvPr>
              <p:cNvSpPr txBox="1"/>
              <p:nvPr/>
            </p:nvSpPr>
            <p:spPr>
              <a:xfrm>
                <a:off x="73126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15</a:t>
                </a:r>
              </a:p>
            </p:txBody>
          </p:sp>
        </p:grp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CE418DAE-0F00-F649-97B5-73350B21F9AF}"/>
                </a:ext>
              </a:extLst>
            </p:cNvPr>
            <p:cNvSpPr/>
            <p:nvPr/>
          </p:nvSpPr>
          <p:spPr>
            <a:xfrm>
              <a:off x="7566405" y="5175949"/>
              <a:ext cx="348869" cy="493775"/>
            </a:xfrm>
            <a:custGeom>
              <a:avLst/>
              <a:gdLst>
                <a:gd name="connsiteX0" fmla="*/ 348873 w 348869"/>
                <a:gd name="connsiteY0" fmla="*/ 229 h 493775"/>
                <a:gd name="connsiteX1" fmla="*/ 4 w 348869"/>
                <a:gd name="connsiteY1" fmla="*/ 494005 h 49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775">
                  <a:moveTo>
                    <a:pt x="348873" y="229"/>
                  </a:moveTo>
                  <a:cubicBezTo>
                    <a:pt x="255147" y="132817"/>
                    <a:pt x="93730" y="361290"/>
                    <a:pt x="4" y="494005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D1EA3DC-B950-034E-860A-52176A81DE37}"/>
              </a:ext>
            </a:extLst>
          </p:cNvPr>
          <p:cNvSpPr/>
          <p:nvPr/>
        </p:nvSpPr>
        <p:spPr>
          <a:xfrm>
            <a:off x="2538046" y="4147058"/>
            <a:ext cx="365760" cy="36576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6892CFF-17A8-0044-A793-3B3557FEA3F7}"/>
              </a:ext>
            </a:extLst>
          </p:cNvPr>
          <p:cNvSpPr/>
          <p:nvPr/>
        </p:nvSpPr>
        <p:spPr>
          <a:xfrm>
            <a:off x="3521075" y="4153661"/>
            <a:ext cx="365760" cy="36576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4675C13-017A-CF46-BECA-EC5230DFBD1B}"/>
              </a:ext>
            </a:extLst>
          </p:cNvPr>
          <p:cNvSpPr/>
          <p:nvPr/>
        </p:nvSpPr>
        <p:spPr>
          <a:xfrm>
            <a:off x="8296362" y="4147058"/>
            <a:ext cx="365760" cy="36576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76757B22-9180-A349-8012-30D704C7E890}"/>
              </a:ext>
            </a:extLst>
          </p:cNvPr>
          <p:cNvSpPr/>
          <p:nvPr/>
        </p:nvSpPr>
        <p:spPr>
          <a:xfrm>
            <a:off x="9291320" y="4153661"/>
            <a:ext cx="365760" cy="36576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AE7B57DB-2F97-8443-9E79-DD05B9AC0367}"/>
              </a:ext>
            </a:extLst>
          </p:cNvPr>
          <p:cNvSpPr/>
          <p:nvPr/>
        </p:nvSpPr>
        <p:spPr>
          <a:xfrm>
            <a:off x="3033311" y="4147058"/>
            <a:ext cx="365760" cy="36576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45FF92F-2C37-224D-9550-6DB0E59C7435}"/>
              </a:ext>
            </a:extLst>
          </p:cNvPr>
          <p:cNvSpPr/>
          <p:nvPr/>
        </p:nvSpPr>
        <p:spPr>
          <a:xfrm>
            <a:off x="8799278" y="4153181"/>
            <a:ext cx="365760" cy="36576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53BA2BF-D996-4541-9DAA-012E897961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281862"/>
              </p:ext>
            </p:extLst>
          </p:nvPr>
        </p:nvGraphicFramePr>
        <p:xfrm>
          <a:off x="1968500" y="2316214"/>
          <a:ext cx="8229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549024325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97242781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97919698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fa-IR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اتصالات خالی</a:t>
                      </a:r>
                      <a:endParaRPr lang="en-US" dirty="0">
                        <a:latin typeface="IRRoya" panose="02000503000000020002" pitchFamily="2" charset="-78"/>
                        <a:cs typeface="IRRoya" panose="02000503000000020002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fa-IR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اتصالات پر</a:t>
                      </a:r>
                      <a:endParaRPr lang="en-US" dirty="0">
                        <a:latin typeface="IRRoya" panose="02000503000000020002" pitchFamily="2" charset="-78"/>
                        <a:cs typeface="IRRoya" panose="02000503000000020002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fa-IR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کل اتصالات</a:t>
                      </a:r>
                      <a:endParaRPr lang="en-US" dirty="0">
                        <a:latin typeface="IRRoya" panose="02000503000000020002" pitchFamily="2" charset="-78"/>
                        <a:cs typeface="IRRoya" panose="02000503000000020002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876166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IRRoya" panose="02000503000000020002" pitchFamily="2" charset="-78"/>
                        </a:rPr>
                        <a:t>nk</a:t>
                      </a:r>
                      <a: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IRRoya" panose="02000503000000020002" pitchFamily="2" charset="-78"/>
                        </a:rPr>
                        <a:t>-(n-1) = n(k-1)+1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IRRoya" panose="02000503000000020002" pitchFamily="2" charset="-78"/>
                        </a:rPr>
                        <a:t>n-1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IRRoya" panose="02000503000000020002" pitchFamily="2" charset="-78"/>
                        </a:rPr>
                        <a:t>nk</a:t>
                      </a:r>
                      <a:endPara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IRRoya" panose="02000503000000020002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9900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54082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هافمن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همانطور که می دانید، در کامپیوتر برای هر کاراکتری، یک کد (با استاندارد اسکی) بین 0 تا 255 در نظر گرفته می شود. که به هفت بیت فضا نیاز دارد.</a:t>
            </a: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مثلا برای نمایش حرف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A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از عدد 65 استفاده می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شود.که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 مبنای 2 به صورت 1000001درخواهد آمد و در نتیجه برای ذخیره شدن به 7 بیت فضا نیاز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دارد.که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 این صورت رشته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AAAAAAAA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که متشکل از 8 حرف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A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است به فضایی معادل 8×7=56 بیت یا به بیان ساده تر 7 بایت نیاز دارد.</a:t>
            </a: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استاندارد اسکی 254 کاراکتر مجاز دیگر به جز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A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وجود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دارد.اما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 رشته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AAAAAAAA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فقط یک نوع کاراکتر بکار رفته!</a:t>
            </a: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می توان این کد را به طور قراردادی به کد کوتاهتری (مثلا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1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) تغییر دهیم. در این صورت رشته فوق در فضایی به طول 8×1=8 بیت یا به بیان ساده تر 1 بایت قابل ذخیره سازی است.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025312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هافمن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8436" y="1825625"/>
            <a:ext cx="8595363" cy="4351338"/>
          </a:xfrm>
        </p:spPr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تئوری اطلاعات،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کدگذاری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نوع مشخصی از کد بهینه است که کاربردی فراوان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فشرده‌سازی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بی‌اتلاف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اطلاعات دارد.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939997A4-E5B8-514A-BA5C-6D7B7A64E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229" y="2587688"/>
            <a:ext cx="4395541" cy="282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C35308-E292-D248-A250-BF5CA8BDF5C0}"/>
              </a:ext>
            </a:extLst>
          </p:cNvPr>
          <p:cNvSpPr txBox="1"/>
          <p:nvPr/>
        </p:nvSpPr>
        <p:spPr>
          <a:xfrm>
            <a:off x="3898228" y="5661878"/>
            <a:ext cx="43955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درخت </a:t>
            </a:r>
            <a:r>
              <a:rPr lang="fa-IR" sz="1600" dirty="0" err="1">
                <a:latin typeface="IRRoya" panose="02000503000000020002" pitchFamily="2" charset="-78"/>
                <a:cs typeface="IRRoya" panose="02000503000000020002" pitchFamily="2" charset="-78"/>
              </a:rPr>
              <a:t>هافمن</a:t>
            </a:r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، ایجاد شده از تعداد تکرار </a:t>
            </a:r>
            <a:r>
              <a:rPr lang="fa-IR" sz="1600" dirty="0" err="1">
                <a:latin typeface="IRRoya" panose="02000503000000020002" pitchFamily="2" charset="-78"/>
                <a:cs typeface="IRRoya" panose="02000503000000020002" pitchFamily="2" charset="-78"/>
              </a:rPr>
              <a:t>حرف‌های</a:t>
            </a:r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 جمله:</a:t>
            </a:r>
          </a:p>
          <a:p>
            <a:pPr rtl="1"/>
            <a:r>
              <a:rPr lang="en-US" sz="1600" dirty="0">
                <a:latin typeface="IRRoya" panose="02000503000000020002" pitchFamily="2" charset="-78"/>
                <a:cs typeface="IRRoya" panose="02000503000000020002" pitchFamily="2" charset="-78"/>
              </a:rPr>
              <a:t>this is an example of a </a:t>
            </a:r>
            <a:r>
              <a:rPr lang="en-US" sz="1600" dirty="0" err="1">
                <a:latin typeface="IRRoya" panose="02000503000000020002" pitchFamily="2" charset="-78"/>
                <a:cs typeface="IRRoya" panose="02000503000000020002" pitchFamily="2" charset="-78"/>
              </a:rPr>
              <a:t>huffman</a:t>
            </a:r>
            <a:r>
              <a:rPr lang="en-US" sz="1600" dirty="0">
                <a:latin typeface="IRRoya" panose="02000503000000020002" pitchFamily="2" charset="-78"/>
                <a:cs typeface="IRRoya" panose="02000503000000020002" pitchFamily="2" charset="-78"/>
              </a:rPr>
              <a:t> tree </a:t>
            </a:r>
            <a:endParaRPr lang="fa-IR" sz="16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algn="r" rtl="1"/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رمز کردن این جمله به کمک این کد، به 135 بیت نیاز دارد.</a:t>
            </a:r>
            <a:endParaRPr lang="en-US" sz="16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53A3C3-7F3F-EF41-9661-FC36E4D6F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873868"/>
              </p:ext>
            </p:extLst>
          </p:nvPr>
        </p:nvGraphicFramePr>
        <p:xfrm>
          <a:off x="838198" y="1669574"/>
          <a:ext cx="1920240" cy="4663440"/>
        </p:xfrm>
        <a:graphic>
          <a:graphicData uri="http://schemas.openxmlformats.org/drawingml/2006/table">
            <a:tbl>
              <a:tblPr/>
              <a:tblGrid>
                <a:gridCol w="640080">
                  <a:extLst>
                    <a:ext uri="{9D8B030D-6E8A-4147-A177-3AD203B41FA5}">
                      <a16:colId xmlns:a16="http://schemas.microsoft.com/office/drawing/2014/main" val="1176598638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26389003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31982740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fa-IR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کد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تکرار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حرف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7934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111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7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space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31157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010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4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a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48466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000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4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e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90996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1101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3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f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51595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1010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2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h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6946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1000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2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i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47422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0111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2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m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772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0010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2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029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1011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2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s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45579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0110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2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t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354886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11001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l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16835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00110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o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2124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10011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p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4301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11000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r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2140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00111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u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2809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10010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x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75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9911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تعریف مسئله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داده‌های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مسئله:</a:t>
            </a:r>
          </a:p>
          <a:p>
            <a:pPr marL="457200" lvl="1" indent="0" algn="r" rtl="1">
              <a:buNone/>
            </a:pP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مجموعه‌ای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نمادها (حروف 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کاراکترها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) به همراه وزن هر کدام؛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914400" lvl="2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وزن هر حرف غالبا همان تعداد تکرار آن در فایل منبع است.</a:t>
            </a: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خواسته:</a:t>
            </a:r>
          </a:p>
          <a:p>
            <a:pPr marL="457200" lvl="1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یافتن کد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بدون پیشوند با کمترین میانگین برای طول کد کل مجموعه.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1EE371-742F-5D46-B618-D872DDE06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346" y="4437720"/>
            <a:ext cx="2546366" cy="1739243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5DC9D70-BA00-3F47-AAE1-F428FC376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805154"/>
              </p:ext>
            </p:extLst>
          </p:nvPr>
        </p:nvGraphicFramePr>
        <p:xfrm>
          <a:off x="1060288" y="4850141"/>
          <a:ext cx="438912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402570712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9539567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8433183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56438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2294965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57257842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fa-IR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حروف</a:t>
                      </a:r>
                      <a:endParaRPr lang="en-US" dirty="0">
                        <a:latin typeface="IRRoya" panose="02000503000000020002" pitchFamily="2" charset="-78"/>
                        <a:cs typeface="IRRoya" panose="02000503000000020002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56812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fa-IR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فراوانی</a:t>
                      </a:r>
                      <a:endParaRPr lang="en-US" dirty="0">
                        <a:latin typeface="IRRoya" panose="02000503000000020002" pitchFamily="2" charset="-78"/>
                        <a:cs typeface="IRRoya" panose="02000503000000020002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0.1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0.25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0.28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0.32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332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95777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هافمن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r" rtl="1">
              <a:lnSpc>
                <a:spcPct val="100000"/>
              </a:lnSpc>
              <a:buAutoNum type="romanLcPeriod"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چگالی هر کاراکتر را محاسبه میکنیم (تعداد دفعات حضور کاراکتر در متن مورد نظر).</a:t>
            </a:r>
          </a:p>
          <a:p>
            <a:pPr marL="514350" indent="-514350" algn="r" rtl="1">
              <a:lnSpc>
                <a:spcPct val="100000"/>
              </a:lnSpc>
              <a:buAutoNum type="romanLcPeriod"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دو کاراکتر با کمترین میزان تکرار (چگالی) را انتخاب میکنیم.</a:t>
            </a:r>
          </a:p>
          <a:p>
            <a:pPr marL="571500" indent="-571500" algn="r" rtl="1">
              <a:lnSpc>
                <a:spcPct val="100000"/>
              </a:lnSpc>
              <a:buFont typeface="+mj-lt"/>
              <a:buAutoNum type="romanLcPeriod"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کاراکتر های مرحله ۲ را با کاراکتر جدیدی که دارای چگالی برابر با مجموع چگالی دو کاراکتر فوق است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جایگزین میکنیم.</a:t>
            </a:r>
          </a:p>
          <a:p>
            <a:pPr marL="514350" indent="-514350" algn="r" rtl="1">
              <a:lnSpc>
                <a:spcPct val="100000"/>
              </a:lnSpc>
              <a:buAutoNum type="romanLcPeriod"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زمانی که فقط یک کاراکتر باقی مانده باشد، به مرحله ۲ میرویم.</a:t>
            </a:r>
          </a:p>
          <a:p>
            <a:pPr marL="514350" indent="-514350" algn="r" rtl="1">
              <a:lnSpc>
                <a:spcPct val="100000"/>
              </a:lnSpc>
              <a:buAutoNum type="romanLcPeriod"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از عملیات فوق یک درخت حاصل می شود، بر روی این درخت هر مسیر به سمت چپ با 0 و هر مسیر به سمت راست با 1 وزن دهی میشود.</a:t>
            </a:r>
          </a:p>
          <a:p>
            <a:pPr marL="514350" indent="-514350" algn="r" rtl="1">
              <a:lnSpc>
                <a:spcPct val="100000"/>
              </a:lnSpc>
              <a:buAutoNum type="romanLcPeriod"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کد هر کاراکتر با کنار هم گذاشتن وزن ها از ریشه تا آن کاراکتر به دست می آید.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65467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مراحل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کدگذاری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37C1BF-5BCB-2748-A651-0005171BD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60" y="2180377"/>
            <a:ext cx="2699510" cy="3641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9C3EA4-7D9F-4645-AF46-763068E79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300" y="2180377"/>
            <a:ext cx="936904" cy="364183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D03B041-A337-9444-9528-BCC10A4DE223}"/>
              </a:ext>
            </a:extLst>
          </p:cNvPr>
          <p:cNvCxnSpPr/>
          <p:nvPr/>
        </p:nvCxnSpPr>
        <p:spPr>
          <a:xfrm>
            <a:off x="5031416" y="4001294"/>
            <a:ext cx="268013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CE4F2B4-C5C9-6B4B-B941-7BEF4374C68F}"/>
              </a:ext>
            </a:extLst>
          </p:cNvPr>
          <p:cNvSpPr txBox="1"/>
          <p:nvPr/>
        </p:nvSpPr>
        <p:spPr>
          <a:xfrm>
            <a:off x="5144226" y="3552496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مرتب سازی بر اساس تعداد تکرار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686656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مراحل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کدگذاری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2F6210-F66E-E44A-820A-537531479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690" y="2180376"/>
            <a:ext cx="2260449" cy="36418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A04721-92DE-9C46-8E22-5EC482FA2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0098" y="2180376"/>
            <a:ext cx="2761736" cy="365133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DF0B977-0380-FF46-8A78-F1EA2E50D685}"/>
              </a:ext>
            </a:extLst>
          </p:cNvPr>
          <p:cNvCxnSpPr/>
          <p:nvPr/>
        </p:nvCxnSpPr>
        <p:spPr>
          <a:xfrm>
            <a:off x="4887309" y="4019165"/>
            <a:ext cx="192445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B42C73-3C6B-3E40-B8FA-213A40D04455}"/>
              </a:ext>
            </a:extLst>
          </p:cNvPr>
          <p:cNvCxnSpPr>
            <a:cxnSpLocks/>
          </p:cNvCxnSpPr>
          <p:nvPr/>
        </p:nvCxnSpPr>
        <p:spPr>
          <a:xfrm>
            <a:off x="1279634" y="4001293"/>
            <a:ext cx="141101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6736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مراحل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کدگذاری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03938-50CF-934B-BB18-CF6EC0E8D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800" y="2175815"/>
            <a:ext cx="5264399" cy="36509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332705-295D-824F-B941-7E4D8FD379BE}"/>
              </a:ext>
            </a:extLst>
          </p:cNvPr>
          <p:cNvSpPr txBox="1"/>
          <p:nvPr/>
        </p:nvSpPr>
        <p:spPr>
          <a:xfrm>
            <a:off x="1417635" y="3631961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چندی بعد...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B9CDF2-365B-BB45-A1D3-5A76E2F880A6}"/>
              </a:ext>
            </a:extLst>
          </p:cNvPr>
          <p:cNvCxnSpPr>
            <a:cxnSpLocks/>
          </p:cNvCxnSpPr>
          <p:nvPr/>
        </p:nvCxnSpPr>
        <p:spPr>
          <a:xfrm>
            <a:off x="1279634" y="4001293"/>
            <a:ext cx="141101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5879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مراحل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کدگذاری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1BA117-C10F-DD4C-90F4-C2548D7AFB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5"/>
          <a:stretch/>
        </p:blipFill>
        <p:spPr>
          <a:xfrm>
            <a:off x="5877911" y="2177200"/>
            <a:ext cx="5475889" cy="3648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E12BC2-3B89-8948-96AC-5B03120A2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80813"/>
            <a:ext cx="3231290" cy="224095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8FCB30-A4F1-4840-8F31-728F70659B99}"/>
              </a:ext>
            </a:extLst>
          </p:cNvPr>
          <p:cNvCxnSpPr>
            <a:cxnSpLocks/>
          </p:cNvCxnSpPr>
          <p:nvPr/>
        </p:nvCxnSpPr>
        <p:spPr>
          <a:xfrm>
            <a:off x="4466897" y="4001292"/>
            <a:ext cx="141101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6023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مراحل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کدگذاری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1BA117-C10F-DD4C-90F4-C2548D7AFB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5"/>
          <a:stretch/>
        </p:blipFill>
        <p:spPr>
          <a:xfrm>
            <a:off x="838200" y="2177198"/>
            <a:ext cx="5475889" cy="364818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8FCB30-A4F1-4840-8F31-728F70659B99}"/>
              </a:ext>
            </a:extLst>
          </p:cNvPr>
          <p:cNvCxnSpPr>
            <a:cxnSpLocks/>
          </p:cNvCxnSpPr>
          <p:nvPr/>
        </p:nvCxnSpPr>
        <p:spPr>
          <a:xfrm>
            <a:off x="6537435" y="3930886"/>
            <a:ext cx="141101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EF8C5F3-9FF1-0042-8D11-6E4665DEF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368" y="2036388"/>
            <a:ext cx="3097432" cy="378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277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مقایسه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A73287-7673-FC48-9E97-0931E7512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288" y="1825625"/>
            <a:ext cx="61374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75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IRTitr" panose="02000506000000020002" pitchFamily="2" charset="-78"/>
              </a:rPr>
              <a:t>k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تایی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grpSp>
        <p:nvGrpSpPr>
          <p:cNvPr id="80" name="Graphic 4">
            <a:extLst>
              <a:ext uri="{FF2B5EF4-FFF2-40B4-BE49-F238E27FC236}">
                <a16:creationId xmlns:a16="http://schemas.microsoft.com/office/drawing/2014/main" id="{05C5A1CF-1A0F-2B4F-8929-61C63EF0BD0B}"/>
              </a:ext>
            </a:extLst>
          </p:cNvPr>
          <p:cNvGrpSpPr/>
          <p:nvPr/>
        </p:nvGrpSpPr>
        <p:grpSpPr>
          <a:xfrm>
            <a:off x="838200" y="3217862"/>
            <a:ext cx="5245100" cy="2957195"/>
            <a:chOff x="838200" y="3217862"/>
            <a:chExt cx="5245100" cy="2957195"/>
          </a:xfrm>
        </p:grpSpPr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2DAD0192-D6DF-3E41-8A84-5EE1DDDCAD0A}"/>
                </a:ext>
              </a:extLst>
            </p:cNvPr>
            <p:cNvSpPr/>
            <p:nvPr/>
          </p:nvSpPr>
          <p:spPr>
            <a:xfrm>
              <a:off x="838200" y="3217862"/>
              <a:ext cx="5245100" cy="2957195"/>
            </a:xfrm>
            <a:custGeom>
              <a:avLst/>
              <a:gdLst>
                <a:gd name="connsiteX0" fmla="*/ 4 w 5245100"/>
                <a:gd name="connsiteY0" fmla="*/ 2957424 h 2957195"/>
                <a:gd name="connsiteX1" fmla="*/ 4 w 5245100"/>
                <a:gd name="connsiteY1" fmla="*/ 229 h 2957195"/>
                <a:gd name="connsiteX2" fmla="*/ 5245104 w 5245100"/>
                <a:gd name="connsiteY2" fmla="*/ 229 h 2957195"/>
                <a:gd name="connsiteX3" fmla="*/ 5245104 w 5245100"/>
                <a:gd name="connsiteY3" fmla="*/ 2957424 h 2957195"/>
                <a:gd name="connsiteX4" fmla="*/ 4 w 5245100"/>
                <a:gd name="connsiteY4" fmla="*/ 2957424 h 295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5100" h="2957195">
                  <a:moveTo>
                    <a:pt x="4" y="2957424"/>
                  </a:moveTo>
                  <a:lnTo>
                    <a:pt x="4" y="229"/>
                  </a:lnTo>
                  <a:lnTo>
                    <a:pt x="5245104" y="229"/>
                  </a:lnTo>
                  <a:lnTo>
                    <a:pt x="5245104" y="2957424"/>
                  </a:lnTo>
                  <a:lnTo>
                    <a:pt x="4" y="2957424"/>
                  </a:lnTo>
                  <a:close/>
                </a:path>
              </a:pathLst>
            </a:custGeom>
            <a:solidFill>
              <a:srgbClr val="FFFFF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algn="r" defTabSz="914400" rtl="1" eaLnBrk="1" latinLnBrk="0" hangingPunct="1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392BDD1F-703B-7845-A6FF-2339B4DFF658}"/>
                </a:ext>
              </a:extLst>
            </p:cNvPr>
            <p:cNvSpPr/>
            <p:nvPr/>
          </p:nvSpPr>
          <p:spPr>
            <a:xfrm>
              <a:off x="2971800" y="3370262"/>
              <a:ext cx="482600" cy="472567"/>
            </a:xfrm>
            <a:custGeom>
              <a:avLst/>
              <a:gdLst>
                <a:gd name="connsiteX0" fmla="*/ 4 w 482600"/>
                <a:gd name="connsiteY0" fmla="*/ 472796 h 472567"/>
                <a:gd name="connsiteX1" fmla="*/ 4 w 482600"/>
                <a:gd name="connsiteY1" fmla="*/ 229 h 472567"/>
                <a:gd name="connsiteX2" fmla="*/ 482604 w 482600"/>
                <a:gd name="connsiteY2" fmla="*/ 229 h 472567"/>
                <a:gd name="connsiteX3" fmla="*/ 482604 w 482600"/>
                <a:gd name="connsiteY3" fmla="*/ 472796 h 472567"/>
                <a:gd name="connsiteX4" fmla="*/ 4 w 482600"/>
                <a:gd name="connsiteY4" fmla="*/ 472796 h 47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600" h="472567">
                  <a:moveTo>
                    <a:pt x="4" y="472796"/>
                  </a:moveTo>
                  <a:lnTo>
                    <a:pt x="4" y="229"/>
                  </a:lnTo>
                  <a:lnTo>
                    <a:pt x="482604" y="229"/>
                  </a:lnTo>
                  <a:lnTo>
                    <a:pt x="4826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2CF10CCB-AE05-E64C-8557-16431FDE0BF7}"/>
                </a:ext>
              </a:extLst>
            </p:cNvPr>
            <p:cNvSpPr/>
            <p:nvPr/>
          </p:nvSpPr>
          <p:spPr>
            <a:xfrm>
              <a:off x="2476500" y="4096830"/>
              <a:ext cx="1473200" cy="472566"/>
            </a:xfrm>
            <a:custGeom>
              <a:avLst/>
              <a:gdLst>
                <a:gd name="connsiteX0" fmla="*/ 4 w 1473200"/>
                <a:gd name="connsiteY0" fmla="*/ 472796 h 472566"/>
                <a:gd name="connsiteX1" fmla="*/ 4 w 1473200"/>
                <a:gd name="connsiteY1" fmla="*/ 229 h 472566"/>
                <a:gd name="connsiteX2" fmla="*/ 1473204 w 1473200"/>
                <a:gd name="connsiteY2" fmla="*/ 229 h 472566"/>
                <a:gd name="connsiteX3" fmla="*/ 1473204 w 1473200"/>
                <a:gd name="connsiteY3" fmla="*/ 472796 h 472566"/>
                <a:gd name="connsiteX4" fmla="*/ 4 w 1473200"/>
                <a:gd name="connsiteY4" fmla="*/ 472796 h 47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200" h="472566">
                  <a:moveTo>
                    <a:pt x="4" y="472796"/>
                  </a:moveTo>
                  <a:lnTo>
                    <a:pt x="4" y="229"/>
                  </a:lnTo>
                  <a:lnTo>
                    <a:pt x="1473204" y="229"/>
                  </a:lnTo>
                  <a:lnTo>
                    <a:pt x="14732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0CE0626F-5E78-4445-925C-A06FCD917311}"/>
                </a:ext>
              </a:extLst>
            </p:cNvPr>
            <p:cNvSpPr/>
            <p:nvPr/>
          </p:nvSpPr>
          <p:spPr>
            <a:xfrm>
              <a:off x="990600" y="4823396"/>
              <a:ext cx="4445000" cy="472694"/>
            </a:xfrm>
            <a:custGeom>
              <a:avLst/>
              <a:gdLst>
                <a:gd name="connsiteX0" fmla="*/ 4 w 4445000"/>
                <a:gd name="connsiteY0" fmla="*/ 472923 h 472694"/>
                <a:gd name="connsiteX1" fmla="*/ 4 w 4445000"/>
                <a:gd name="connsiteY1" fmla="*/ 229 h 472694"/>
                <a:gd name="connsiteX2" fmla="*/ 4445004 w 4445000"/>
                <a:gd name="connsiteY2" fmla="*/ 229 h 472694"/>
                <a:gd name="connsiteX3" fmla="*/ 4445004 w 4445000"/>
                <a:gd name="connsiteY3" fmla="*/ 472923 h 472694"/>
                <a:gd name="connsiteX4" fmla="*/ 4 w 4445000"/>
                <a:gd name="connsiteY4" fmla="*/ 472923 h 472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5000" h="472694">
                  <a:moveTo>
                    <a:pt x="4" y="472923"/>
                  </a:moveTo>
                  <a:lnTo>
                    <a:pt x="4" y="229"/>
                  </a:lnTo>
                  <a:lnTo>
                    <a:pt x="4445004" y="229"/>
                  </a:lnTo>
                  <a:lnTo>
                    <a:pt x="4445004" y="472923"/>
                  </a:lnTo>
                  <a:lnTo>
                    <a:pt x="4" y="472923"/>
                  </a:lnTo>
                  <a:close/>
                </a:path>
              </a:pathLst>
            </a:custGeom>
            <a:noFill/>
            <a:ln w="126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708B9439-C585-3E46-BCFD-CD0BC9BF0670}"/>
                </a:ext>
              </a:extLst>
            </p:cNvPr>
            <p:cNvSpPr/>
            <p:nvPr/>
          </p:nvSpPr>
          <p:spPr>
            <a:xfrm>
              <a:off x="4457700" y="5550091"/>
              <a:ext cx="1473200" cy="472566"/>
            </a:xfrm>
            <a:custGeom>
              <a:avLst/>
              <a:gdLst>
                <a:gd name="connsiteX0" fmla="*/ 4 w 1473200"/>
                <a:gd name="connsiteY0" fmla="*/ 472796 h 472566"/>
                <a:gd name="connsiteX1" fmla="*/ 4 w 1473200"/>
                <a:gd name="connsiteY1" fmla="*/ 229 h 472566"/>
                <a:gd name="connsiteX2" fmla="*/ 1473204 w 1473200"/>
                <a:gd name="connsiteY2" fmla="*/ 229 h 472566"/>
                <a:gd name="connsiteX3" fmla="*/ 1473204 w 1473200"/>
                <a:gd name="connsiteY3" fmla="*/ 472796 h 472566"/>
                <a:gd name="connsiteX4" fmla="*/ 4 w 1473200"/>
                <a:gd name="connsiteY4" fmla="*/ 472796 h 47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200" h="472566">
                  <a:moveTo>
                    <a:pt x="4" y="472796"/>
                  </a:moveTo>
                  <a:lnTo>
                    <a:pt x="4" y="229"/>
                  </a:lnTo>
                  <a:lnTo>
                    <a:pt x="1473204" y="229"/>
                  </a:lnTo>
                  <a:lnTo>
                    <a:pt x="14732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6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3077083" y="3470466"/>
              <a:ext cx="272034" cy="272034"/>
              <a:chOff x="3077083" y="3470466"/>
              <a:chExt cx="272034" cy="272034"/>
            </a:xfrm>
          </p:grpSpPr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7EF50A0C-195F-B34D-AA82-CF9DC848B3D4}"/>
                  </a:ext>
                </a:extLst>
              </p:cNvPr>
              <p:cNvSpPr/>
              <p:nvPr/>
            </p:nvSpPr>
            <p:spPr>
              <a:xfrm>
                <a:off x="3077083" y="3470466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DAF40E8-9C40-AD47-87ED-3660816A8BEA}"/>
                  </a:ext>
                </a:extLst>
              </p:cNvPr>
              <p:cNvSpPr txBox="1"/>
              <p:nvPr/>
            </p:nvSpPr>
            <p:spPr>
              <a:xfrm>
                <a:off x="3077210" y="3468052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0</a:t>
                </a:r>
              </a:p>
            </p:txBody>
          </p:sp>
        </p:grpSp>
        <p:grpSp>
          <p:nvGrpSpPr>
            <p:cNvPr id="89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3572383" y="4197160"/>
              <a:ext cx="272034" cy="272034"/>
              <a:chOff x="3572383" y="4197160"/>
              <a:chExt cx="272034" cy="272034"/>
            </a:xfrm>
          </p:grpSpPr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B1EEF254-3ABA-634D-BEFD-C9F3786B6C20}"/>
                  </a:ext>
                </a:extLst>
              </p:cNvPr>
              <p:cNvSpPr/>
              <p:nvPr/>
            </p:nvSpPr>
            <p:spPr>
              <a:xfrm>
                <a:off x="3572383" y="4197160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AD2E194-48BB-0A47-B1FA-AD79E3D16CB7}"/>
                  </a:ext>
                </a:extLst>
              </p:cNvPr>
              <p:cNvSpPr txBox="1"/>
              <p:nvPr/>
            </p:nvSpPr>
            <p:spPr>
              <a:xfrm>
                <a:off x="3572510" y="4194746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</a:t>
                </a:r>
              </a:p>
            </p:txBody>
          </p:sp>
        </p:grp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91A1394C-B50F-CB42-BFE3-907141C8D0C6}"/>
                </a:ext>
              </a:extLst>
            </p:cNvPr>
            <p:cNvSpPr/>
            <p:nvPr/>
          </p:nvSpPr>
          <p:spPr>
            <a:xfrm>
              <a:off x="3286125" y="3722687"/>
              <a:ext cx="348869" cy="493902"/>
            </a:xfrm>
            <a:custGeom>
              <a:avLst/>
              <a:gdLst>
                <a:gd name="connsiteX0" fmla="*/ 4 w 348869"/>
                <a:gd name="connsiteY0" fmla="*/ 229 h 493902"/>
                <a:gd name="connsiteX1" fmla="*/ 348873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4" y="229"/>
                  </a:moveTo>
                  <a:cubicBezTo>
                    <a:pt x="93730" y="132817"/>
                    <a:pt x="255147" y="361290"/>
                    <a:pt x="348873" y="494132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3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3077083" y="4197160"/>
              <a:ext cx="272034" cy="272034"/>
              <a:chOff x="3077083" y="4197160"/>
              <a:chExt cx="272034" cy="272034"/>
            </a:xfrm>
          </p:grpSpPr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3971CEDF-CAF6-F341-97D1-A7119A7C7990}"/>
                  </a:ext>
                </a:extLst>
              </p:cNvPr>
              <p:cNvSpPr/>
              <p:nvPr/>
            </p:nvSpPr>
            <p:spPr>
              <a:xfrm>
                <a:off x="3077083" y="4197160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D2BEAD2-67C0-4443-B6D8-8140C4381AEC}"/>
                  </a:ext>
                </a:extLst>
              </p:cNvPr>
              <p:cNvSpPr txBox="1"/>
              <p:nvPr/>
            </p:nvSpPr>
            <p:spPr>
              <a:xfrm>
                <a:off x="3077210" y="4194746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2</a:t>
                </a:r>
              </a:p>
            </p:txBody>
          </p:sp>
        </p:grp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28B49C9B-E8D0-8442-9A4B-0FB84682E8C9}"/>
                </a:ext>
              </a:extLst>
            </p:cNvPr>
            <p:cNvSpPr/>
            <p:nvPr/>
          </p:nvSpPr>
          <p:spPr>
            <a:xfrm>
              <a:off x="3213100" y="3741356"/>
              <a:ext cx="12700" cy="453644"/>
            </a:xfrm>
            <a:custGeom>
              <a:avLst/>
              <a:gdLst>
                <a:gd name="connsiteX0" fmla="*/ 4 w 12700"/>
                <a:gd name="connsiteY0" fmla="*/ 229 h 453644"/>
                <a:gd name="connsiteX1" fmla="*/ 4 w 12700"/>
                <a:gd name="connsiteY1" fmla="*/ 453873 h 45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644">
                  <a:moveTo>
                    <a:pt x="4" y="229"/>
                  </a:moveTo>
                  <a:cubicBezTo>
                    <a:pt x="4" y="127356"/>
                    <a:pt x="4" y="325476"/>
                    <a:pt x="4" y="453873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7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2581783" y="4197160"/>
              <a:ext cx="272034" cy="272034"/>
              <a:chOff x="2581783" y="4197160"/>
              <a:chExt cx="272034" cy="272034"/>
            </a:xfrm>
          </p:grpSpPr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2355D4FC-BD90-6749-B6F1-6F260B1FA0D4}"/>
                  </a:ext>
                </a:extLst>
              </p:cNvPr>
              <p:cNvSpPr/>
              <p:nvPr/>
            </p:nvSpPr>
            <p:spPr>
              <a:xfrm>
                <a:off x="2581783" y="4197160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9315F19D-BAD1-DD4E-94B6-CD869BFC5F75}"/>
                  </a:ext>
                </a:extLst>
              </p:cNvPr>
              <p:cNvSpPr txBox="1"/>
              <p:nvPr/>
            </p:nvSpPr>
            <p:spPr>
              <a:xfrm>
                <a:off x="2581910" y="4194746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3</a:t>
                </a:r>
              </a:p>
            </p:txBody>
          </p:sp>
        </p:grp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CAD3A248-4428-6747-8892-029429A71588}"/>
                </a:ext>
              </a:extLst>
            </p:cNvPr>
            <p:cNvSpPr/>
            <p:nvPr/>
          </p:nvSpPr>
          <p:spPr>
            <a:xfrm>
              <a:off x="2791205" y="3722687"/>
              <a:ext cx="348869" cy="493902"/>
            </a:xfrm>
            <a:custGeom>
              <a:avLst/>
              <a:gdLst>
                <a:gd name="connsiteX0" fmla="*/ 348873 w 348869"/>
                <a:gd name="connsiteY0" fmla="*/ 229 h 493902"/>
                <a:gd name="connsiteX1" fmla="*/ 4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348873" y="229"/>
                  </a:moveTo>
                  <a:cubicBezTo>
                    <a:pt x="255147" y="132817"/>
                    <a:pt x="93730" y="361290"/>
                    <a:pt x="4" y="494132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1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5058283" y="4923727"/>
              <a:ext cx="272033" cy="272034"/>
              <a:chOff x="5058283" y="4923727"/>
              <a:chExt cx="272033" cy="272034"/>
            </a:xfrm>
          </p:grpSpPr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87C271F9-DAF0-0447-B770-C3CF42321108}"/>
                  </a:ext>
                </a:extLst>
              </p:cNvPr>
              <p:cNvSpPr/>
              <p:nvPr/>
            </p:nvSpPr>
            <p:spPr>
              <a:xfrm>
                <a:off x="5058283" y="4923727"/>
                <a:ext cx="272033" cy="272034"/>
              </a:xfrm>
              <a:custGeom>
                <a:avLst/>
                <a:gdLst>
                  <a:gd name="connsiteX0" fmla="*/ 272038 w 272033"/>
                  <a:gd name="connsiteY0" fmla="*/ 136246 h 272034"/>
                  <a:gd name="connsiteX1" fmla="*/ 136021 w 272033"/>
                  <a:gd name="connsiteY1" fmla="*/ 272263 h 272034"/>
                  <a:gd name="connsiteX2" fmla="*/ 4 w 272033"/>
                  <a:gd name="connsiteY2" fmla="*/ 136246 h 272034"/>
                  <a:gd name="connsiteX3" fmla="*/ 136021 w 272033"/>
                  <a:gd name="connsiteY3" fmla="*/ 229 h 272034"/>
                  <a:gd name="connsiteX4" fmla="*/ 272038 w 272033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71D5477-C2AD-1B41-BC4C-1D7F866BBCBC}"/>
                  </a:ext>
                </a:extLst>
              </p:cNvPr>
              <p:cNvSpPr txBox="1"/>
              <p:nvPr/>
            </p:nvSpPr>
            <p:spPr>
              <a:xfrm>
                <a:off x="50584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4</a:t>
                </a:r>
              </a:p>
            </p:txBody>
          </p:sp>
        </p:grp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01A5ADC2-6C9E-2E48-9358-04596561DA42}"/>
                </a:ext>
              </a:extLst>
            </p:cNvPr>
            <p:cNvSpPr/>
            <p:nvPr/>
          </p:nvSpPr>
          <p:spPr>
            <a:xfrm>
              <a:off x="3835780" y="4377372"/>
              <a:ext cx="1271397" cy="573659"/>
            </a:xfrm>
            <a:custGeom>
              <a:avLst/>
              <a:gdLst>
                <a:gd name="connsiteX0" fmla="*/ 4 w 1271397"/>
                <a:gd name="connsiteY0" fmla="*/ 229 h 573659"/>
                <a:gd name="connsiteX1" fmla="*/ 1117223 w 1271397"/>
                <a:gd name="connsiteY1" fmla="*/ 446253 h 573659"/>
                <a:gd name="connsiteX2" fmla="*/ 1271401 w 1271397"/>
                <a:gd name="connsiteY2" fmla="*/ 573888 h 57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397" h="573659">
                  <a:moveTo>
                    <a:pt x="4" y="229"/>
                  </a:moveTo>
                  <a:cubicBezTo>
                    <a:pt x="233811" y="61824"/>
                    <a:pt x="741938" y="212700"/>
                    <a:pt x="1117223" y="446253"/>
                  </a:cubicBezTo>
                  <a:cubicBezTo>
                    <a:pt x="1173484" y="481305"/>
                    <a:pt x="1228221" y="530454"/>
                    <a:pt x="1271401" y="573888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5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4562983" y="4923727"/>
              <a:ext cx="272033" cy="272034"/>
              <a:chOff x="4562983" y="4923727"/>
              <a:chExt cx="272033" cy="272034"/>
            </a:xfrm>
          </p:grpSpPr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C3E79058-CADF-1B42-A103-D59F84D58A2A}"/>
                  </a:ext>
                </a:extLst>
              </p:cNvPr>
              <p:cNvSpPr/>
              <p:nvPr/>
            </p:nvSpPr>
            <p:spPr>
              <a:xfrm>
                <a:off x="4562983" y="4923727"/>
                <a:ext cx="272033" cy="272034"/>
              </a:xfrm>
              <a:custGeom>
                <a:avLst/>
                <a:gdLst>
                  <a:gd name="connsiteX0" fmla="*/ 272038 w 272033"/>
                  <a:gd name="connsiteY0" fmla="*/ 136246 h 272034"/>
                  <a:gd name="connsiteX1" fmla="*/ 136021 w 272033"/>
                  <a:gd name="connsiteY1" fmla="*/ 272263 h 272034"/>
                  <a:gd name="connsiteX2" fmla="*/ 4 w 272033"/>
                  <a:gd name="connsiteY2" fmla="*/ 136246 h 272034"/>
                  <a:gd name="connsiteX3" fmla="*/ 136021 w 272033"/>
                  <a:gd name="connsiteY3" fmla="*/ 229 h 272034"/>
                  <a:gd name="connsiteX4" fmla="*/ 272038 w 272033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9929831-C955-4947-88BB-57CAA8AA9F72}"/>
                  </a:ext>
                </a:extLst>
              </p:cNvPr>
              <p:cNvSpPr txBox="1"/>
              <p:nvPr/>
            </p:nvSpPr>
            <p:spPr>
              <a:xfrm>
                <a:off x="45631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5</a:t>
                </a:r>
              </a:p>
            </p:txBody>
          </p:sp>
        </p:grp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B2446108-52E0-984A-B188-15679FE5E387}"/>
                </a:ext>
              </a:extLst>
            </p:cNvPr>
            <p:cNvSpPr/>
            <p:nvPr/>
          </p:nvSpPr>
          <p:spPr>
            <a:xfrm>
              <a:off x="3824351" y="4411028"/>
              <a:ext cx="784097" cy="544829"/>
            </a:xfrm>
            <a:custGeom>
              <a:avLst/>
              <a:gdLst>
                <a:gd name="connsiteX0" fmla="*/ 4 w 784097"/>
                <a:gd name="connsiteY0" fmla="*/ 229 h 544829"/>
                <a:gd name="connsiteX1" fmla="*/ 633353 w 784097"/>
                <a:gd name="connsiteY1" fmla="*/ 412598 h 544829"/>
                <a:gd name="connsiteX2" fmla="*/ 784102 w 784097"/>
                <a:gd name="connsiteY2" fmla="*/ 545059 h 54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097" h="544829">
                  <a:moveTo>
                    <a:pt x="4" y="229"/>
                  </a:moveTo>
                  <a:cubicBezTo>
                    <a:pt x="151134" y="86970"/>
                    <a:pt x="420882" y="248641"/>
                    <a:pt x="633353" y="412598"/>
                  </a:cubicBezTo>
                  <a:cubicBezTo>
                    <a:pt x="685804" y="453111"/>
                    <a:pt x="740287" y="502895"/>
                    <a:pt x="784102" y="545059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9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4067683" y="4923727"/>
              <a:ext cx="272033" cy="272034"/>
              <a:chOff x="4067683" y="4923727"/>
              <a:chExt cx="272033" cy="272034"/>
            </a:xfrm>
          </p:grpSpPr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397DD271-CC6B-4A4E-A9D2-1D6A6E9352FC}"/>
                  </a:ext>
                </a:extLst>
              </p:cNvPr>
              <p:cNvSpPr/>
              <p:nvPr/>
            </p:nvSpPr>
            <p:spPr>
              <a:xfrm>
                <a:off x="4067683" y="4923727"/>
                <a:ext cx="272033" cy="272034"/>
              </a:xfrm>
              <a:custGeom>
                <a:avLst/>
                <a:gdLst>
                  <a:gd name="connsiteX0" fmla="*/ 272038 w 272033"/>
                  <a:gd name="connsiteY0" fmla="*/ 136246 h 272034"/>
                  <a:gd name="connsiteX1" fmla="*/ 136021 w 272033"/>
                  <a:gd name="connsiteY1" fmla="*/ 272263 h 272034"/>
                  <a:gd name="connsiteX2" fmla="*/ 4 w 272033"/>
                  <a:gd name="connsiteY2" fmla="*/ 136246 h 272034"/>
                  <a:gd name="connsiteX3" fmla="*/ 136021 w 272033"/>
                  <a:gd name="connsiteY3" fmla="*/ 229 h 272034"/>
                  <a:gd name="connsiteX4" fmla="*/ 272038 w 272033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2F7075C-B4B2-F74D-B84C-55EC09BDCCD6}"/>
                  </a:ext>
                </a:extLst>
              </p:cNvPr>
              <p:cNvSpPr txBox="1"/>
              <p:nvPr/>
            </p:nvSpPr>
            <p:spPr>
              <a:xfrm>
                <a:off x="40678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6</a:t>
                </a:r>
              </a:p>
            </p:txBody>
          </p:sp>
        </p:grp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99F75FC9-5809-914A-935D-743379CDBB2A}"/>
                </a:ext>
              </a:extLst>
            </p:cNvPr>
            <p:cNvSpPr/>
            <p:nvPr/>
          </p:nvSpPr>
          <p:spPr>
            <a:xfrm>
              <a:off x="3781425" y="4449255"/>
              <a:ext cx="348869" cy="493902"/>
            </a:xfrm>
            <a:custGeom>
              <a:avLst/>
              <a:gdLst>
                <a:gd name="connsiteX0" fmla="*/ 4 w 348869"/>
                <a:gd name="connsiteY0" fmla="*/ 229 h 493902"/>
                <a:gd name="connsiteX1" fmla="*/ 348873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4" y="229"/>
                  </a:moveTo>
                  <a:cubicBezTo>
                    <a:pt x="93730" y="132817"/>
                    <a:pt x="255147" y="361290"/>
                    <a:pt x="348873" y="494132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3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3572383" y="4923727"/>
              <a:ext cx="272034" cy="272034"/>
              <a:chOff x="3572383" y="4923727"/>
              <a:chExt cx="272034" cy="272034"/>
            </a:xfrm>
          </p:grpSpPr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92A6B7B0-A0A1-4C48-9C78-FA6A9992F3DE}"/>
                  </a:ext>
                </a:extLst>
              </p:cNvPr>
              <p:cNvSpPr/>
              <p:nvPr/>
            </p:nvSpPr>
            <p:spPr>
              <a:xfrm>
                <a:off x="35723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4F0D5F56-9E71-ED42-9D65-3D0E0B285578}"/>
                  </a:ext>
                </a:extLst>
              </p:cNvPr>
              <p:cNvSpPr txBox="1"/>
              <p:nvPr/>
            </p:nvSpPr>
            <p:spPr>
              <a:xfrm>
                <a:off x="35725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7</a:t>
                </a:r>
              </a:p>
            </p:txBody>
          </p:sp>
        </p:grp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91BA0DFF-D153-0E4C-9A9F-DB1E18A78CCB}"/>
                </a:ext>
              </a:extLst>
            </p:cNvPr>
            <p:cNvSpPr/>
            <p:nvPr/>
          </p:nvSpPr>
          <p:spPr>
            <a:xfrm>
              <a:off x="3286125" y="4449255"/>
              <a:ext cx="348869" cy="493902"/>
            </a:xfrm>
            <a:custGeom>
              <a:avLst/>
              <a:gdLst>
                <a:gd name="connsiteX0" fmla="*/ 4 w 348869"/>
                <a:gd name="connsiteY0" fmla="*/ 229 h 493902"/>
                <a:gd name="connsiteX1" fmla="*/ 348873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4" y="229"/>
                  </a:moveTo>
                  <a:cubicBezTo>
                    <a:pt x="93730" y="132817"/>
                    <a:pt x="255147" y="361290"/>
                    <a:pt x="348873" y="494132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7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3077083" y="4923727"/>
              <a:ext cx="272034" cy="272034"/>
              <a:chOff x="3077083" y="4923727"/>
              <a:chExt cx="272034" cy="272034"/>
            </a:xfrm>
          </p:grpSpPr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A993FCC5-AEEC-084D-8AE2-948648EA382C}"/>
                  </a:ext>
                </a:extLst>
              </p:cNvPr>
              <p:cNvSpPr/>
              <p:nvPr/>
            </p:nvSpPr>
            <p:spPr>
              <a:xfrm>
                <a:off x="30770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27323D3-B8F6-8C40-BA72-D8EFAD8AB4BA}"/>
                  </a:ext>
                </a:extLst>
              </p:cNvPr>
              <p:cNvSpPr txBox="1"/>
              <p:nvPr/>
            </p:nvSpPr>
            <p:spPr>
              <a:xfrm>
                <a:off x="30772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8</a:t>
                </a:r>
              </a:p>
            </p:txBody>
          </p:sp>
        </p:grp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A84A57EC-B7AF-3742-B121-B3BA2526F2B2}"/>
                </a:ext>
              </a:extLst>
            </p:cNvPr>
            <p:cNvSpPr/>
            <p:nvPr/>
          </p:nvSpPr>
          <p:spPr>
            <a:xfrm>
              <a:off x="3213100" y="4467924"/>
              <a:ext cx="12700" cy="453644"/>
            </a:xfrm>
            <a:custGeom>
              <a:avLst/>
              <a:gdLst>
                <a:gd name="connsiteX0" fmla="*/ 4 w 12700"/>
                <a:gd name="connsiteY0" fmla="*/ 229 h 453644"/>
                <a:gd name="connsiteX1" fmla="*/ 4 w 12700"/>
                <a:gd name="connsiteY1" fmla="*/ 453873 h 45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644">
                  <a:moveTo>
                    <a:pt x="4" y="229"/>
                  </a:moveTo>
                  <a:cubicBezTo>
                    <a:pt x="4" y="127356"/>
                    <a:pt x="4" y="325476"/>
                    <a:pt x="4" y="453873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1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2581783" y="4923727"/>
              <a:ext cx="272034" cy="272034"/>
              <a:chOff x="2581783" y="4923727"/>
              <a:chExt cx="272034" cy="272034"/>
            </a:xfrm>
          </p:grpSpPr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13587B08-D3CE-4B4A-9F8A-9D47A4EEFAD3}"/>
                  </a:ext>
                </a:extLst>
              </p:cNvPr>
              <p:cNvSpPr/>
              <p:nvPr/>
            </p:nvSpPr>
            <p:spPr>
              <a:xfrm>
                <a:off x="25817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8D42FF5E-672C-6C4A-BCAA-9D0E41695F02}"/>
                  </a:ext>
                </a:extLst>
              </p:cNvPr>
              <p:cNvSpPr txBox="1"/>
              <p:nvPr/>
            </p:nvSpPr>
            <p:spPr>
              <a:xfrm>
                <a:off x="25819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9</a:t>
                </a:r>
              </a:p>
            </p:txBody>
          </p:sp>
        </p:grp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53C0B9A2-A197-644B-AF54-F8F66EB1B9D4}"/>
                </a:ext>
              </a:extLst>
            </p:cNvPr>
            <p:cNvSpPr/>
            <p:nvPr/>
          </p:nvSpPr>
          <p:spPr>
            <a:xfrm>
              <a:off x="2791205" y="4449255"/>
              <a:ext cx="348869" cy="493902"/>
            </a:xfrm>
            <a:custGeom>
              <a:avLst/>
              <a:gdLst>
                <a:gd name="connsiteX0" fmla="*/ 348873 w 348869"/>
                <a:gd name="connsiteY0" fmla="*/ 229 h 493902"/>
                <a:gd name="connsiteX1" fmla="*/ 4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348873" y="229"/>
                  </a:moveTo>
                  <a:cubicBezTo>
                    <a:pt x="255147" y="132817"/>
                    <a:pt x="93730" y="361290"/>
                    <a:pt x="4" y="494132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5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2086483" y="4923727"/>
              <a:ext cx="272034" cy="272034"/>
              <a:chOff x="2086483" y="4923727"/>
              <a:chExt cx="272034" cy="272034"/>
            </a:xfrm>
          </p:grpSpPr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09764BB8-C634-524C-B8CE-10705F412AFE}"/>
                  </a:ext>
                </a:extLst>
              </p:cNvPr>
              <p:cNvSpPr/>
              <p:nvPr/>
            </p:nvSpPr>
            <p:spPr>
              <a:xfrm>
                <a:off x="20864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6A9F800F-259F-1644-AD54-EDB5763B2766}"/>
                  </a:ext>
                </a:extLst>
              </p:cNvPr>
              <p:cNvSpPr txBox="1"/>
              <p:nvPr/>
            </p:nvSpPr>
            <p:spPr>
              <a:xfrm>
                <a:off x="2042160" y="4921313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10</a:t>
                </a:r>
              </a:p>
            </p:txBody>
          </p:sp>
        </p:grp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D77AFB1C-5AC7-3247-922A-93BD4DB4369B}"/>
                </a:ext>
              </a:extLst>
            </p:cNvPr>
            <p:cNvSpPr/>
            <p:nvPr/>
          </p:nvSpPr>
          <p:spPr>
            <a:xfrm>
              <a:off x="2295905" y="4449255"/>
              <a:ext cx="348869" cy="493902"/>
            </a:xfrm>
            <a:custGeom>
              <a:avLst/>
              <a:gdLst>
                <a:gd name="connsiteX0" fmla="*/ 348873 w 348869"/>
                <a:gd name="connsiteY0" fmla="*/ 229 h 493902"/>
                <a:gd name="connsiteX1" fmla="*/ 4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348873" y="229"/>
                  </a:moveTo>
                  <a:cubicBezTo>
                    <a:pt x="255147" y="132817"/>
                    <a:pt x="93730" y="361290"/>
                    <a:pt x="4" y="494132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9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1591183" y="4923727"/>
              <a:ext cx="272034" cy="272034"/>
              <a:chOff x="1591183" y="4923727"/>
              <a:chExt cx="272034" cy="272034"/>
            </a:xfrm>
          </p:grpSpPr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47159CDA-F202-F94D-A3E3-DDC82067502E}"/>
                  </a:ext>
                </a:extLst>
              </p:cNvPr>
              <p:cNvSpPr/>
              <p:nvPr/>
            </p:nvSpPr>
            <p:spPr>
              <a:xfrm>
                <a:off x="15911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A29F249E-97FE-E645-94A6-22204B6443D6}"/>
                  </a:ext>
                </a:extLst>
              </p:cNvPr>
              <p:cNvSpPr txBox="1"/>
              <p:nvPr/>
            </p:nvSpPr>
            <p:spPr>
              <a:xfrm>
                <a:off x="1546860" y="4921313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11</a:t>
                </a:r>
              </a:p>
            </p:txBody>
          </p:sp>
        </p:grp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1705B657-8C34-3641-B25D-6CBD8638FAF3}"/>
                </a:ext>
              </a:extLst>
            </p:cNvPr>
            <p:cNvSpPr/>
            <p:nvPr/>
          </p:nvSpPr>
          <p:spPr>
            <a:xfrm>
              <a:off x="1817750" y="4411028"/>
              <a:ext cx="784097" cy="544829"/>
            </a:xfrm>
            <a:custGeom>
              <a:avLst/>
              <a:gdLst>
                <a:gd name="connsiteX0" fmla="*/ 784102 w 784097"/>
                <a:gd name="connsiteY0" fmla="*/ 229 h 544829"/>
                <a:gd name="connsiteX1" fmla="*/ 150753 w 784097"/>
                <a:gd name="connsiteY1" fmla="*/ 412598 h 544829"/>
                <a:gd name="connsiteX2" fmla="*/ 4 w 784097"/>
                <a:gd name="connsiteY2" fmla="*/ 545059 h 54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097" h="544829">
                  <a:moveTo>
                    <a:pt x="784102" y="229"/>
                  </a:moveTo>
                  <a:cubicBezTo>
                    <a:pt x="632972" y="86970"/>
                    <a:pt x="363224" y="248641"/>
                    <a:pt x="150753" y="412598"/>
                  </a:cubicBezTo>
                  <a:cubicBezTo>
                    <a:pt x="98302" y="453111"/>
                    <a:pt x="43819" y="502895"/>
                    <a:pt x="4" y="545059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3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1095883" y="4923727"/>
              <a:ext cx="272034" cy="272034"/>
              <a:chOff x="1095883" y="4923727"/>
              <a:chExt cx="272034" cy="272034"/>
            </a:xfrm>
          </p:grpSpPr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C36DBE3A-3266-C548-8E41-3430D1BBE527}"/>
                  </a:ext>
                </a:extLst>
              </p:cNvPr>
              <p:cNvSpPr/>
              <p:nvPr/>
            </p:nvSpPr>
            <p:spPr>
              <a:xfrm>
                <a:off x="10958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73AD5526-4B28-E34F-95AF-B68B221FC230}"/>
                  </a:ext>
                </a:extLst>
              </p:cNvPr>
              <p:cNvSpPr txBox="1"/>
              <p:nvPr/>
            </p:nvSpPr>
            <p:spPr>
              <a:xfrm>
                <a:off x="1051560" y="4921313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12</a:t>
                </a:r>
              </a:p>
            </p:txBody>
          </p:sp>
        </p:grp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26D03F5D-98A2-1C4D-A488-13ADA9637045}"/>
                </a:ext>
              </a:extLst>
            </p:cNvPr>
            <p:cNvSpPr/>
            <p:nvPr/>
          </p:nvSpPr>
          <p:spPr>
            <a:xfrm>
              <a:off x="1319022" y="4377372"/>
              <a:ext cx="1271397" cy="573659"/>
            </a:xfrm>
            <a:custGeom>
              <a:avLst/>
              <a:gdLst>
                <a:gd name="connsiteX0" fmla="*/ 1271401 w 1271397"/>
                <a:gd name="connsiteY0" fmla="*/ 229 h 573659"/>
                <a:gd name="connsiteX1" fmla="*/ 154182 w 1271397"/>
                <a:gd name="connsiteY1" fmla="*/ 446253 h 573659"/>
                <a:gd name="connsiteX2" fmla="*/ 4 w 1271397"/>
                <a:gd name="connsiteY2" fmla="*/ 573888 h 57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397" h="573659">
                  <a:moveTo>
                    <a:pt x="1271401" y="229"/>
                  </a:moveTo>
                  <a:cubicBezTo>
                    <a:pt x="1037594" y="61824"/>
                    <a:pt x="529467" y="212700"/>
                    <a:pt x="154182" y="446253"/>
                  </a:cubicBezTo>
                  <a:cubicBezTo>
                    <a:pt x="97921" y="481305"/>
                    <a:pt x="43184" y="530454"/>
                    <a:pt x="4" y="573888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7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5553583" y="5650294"/>
              <a:ext cx="272033" cy="272033"/>
              <a:chOff x="5553583" y="5650294"/>
              <a:chExt cx="272033" cy="272033"/>
            </a:xfrm>
          </p:grpSpPr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75062D44-BDC0-0242-B4E2-10F6D7B69F8F}"/>
                  </a:ext>
                </a:extLst>
              </p:cNvPr>
              <p:cNvSpPr/>
              <p:nvPr/>
            </p:nvSpPr>
            <p:spPr>
              <a:xfrm>
                <a:off x="5553583" y="5650294"/>
                <a:ext cx="272033" cy="272033"/>
              </a:xfrm>
              <a:custGeom>
                <a:avLst/>
                <a:gdLst>
                  <a:gd name="connsiteX0" fmla="*/ 272038 w 272033"/>
                  <a:gd name="connsiteY0" fmla="*/ 136246 h 272033"/>
                  <a:gd name="connsiteX1" fmla="*/ 136021 w 272033"/>
                  <a:gd name="connsiteY1" fmla="*/ 272263 h 272033"/>
                  <a:gd name="connsiteX2" fmla="*/ 4 w 272033"/>
                  <a:gd name="connsiteY2" fmla="*/ 136246 h 272033"/>
                  <a:gd name="connsiteX3" fmla="*/ 136021 w 272033"/>
                  <a:gd name="connsiteY3" fmla="*/ 229 h 272033"/>
                  <a:gd name="connsiteX4" fmla="*/ 272038 w 272033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F90F5A4A-5DDF-1D46-B71B-24D1F8CEB26D}"/>
                  </a:ext>
                </a:extLst>
              </p:cNvPr>
              <p:cNvSpPr txBox="1"/>
              <p:nvPr/>
            </p:nvSpPr>
            <p:spPr>
              <a:xfrm>
                <a:off x="55092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13</a:t>
                </a:r>
              </a:p>
            </p:txBody>
          </p:sp>
        </p:grp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604E6D33-BBBC-A54D-82BE-74692668803C}"/>
                </a:ext>
              </a:extLst>
            </p:cNvPr>
            <p:cNvSpPr/>
            <p:nvPr/>
          </p:nvSpPr>
          <p:spPr>
            <a:xfrm>
              <a:off x="5267325" y="5175949"/>
              <a:ext cx="348869" cy="493775"/>
            </a:xfrm>
            <a:custGeom>
              <a:avLst/>
              <a:gdLst>
                <a:gd name="connsiteX0" fmla="*/ 4 w 348869"/>
                <a:gd name="connsiteY0" fmla="*/ 229 h 493775"/>
                <a:gd name="connsiteX1" fmla="*/ 348873 w 348869"/>
                <a:gd name="connsiteY1" fmla="*/ 494005 h 49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775">
                  <a:moveTo>
                    <a:pt x="4" y="229"/>
                  </a:moveTo>
                  <a:cubicBezTo>
                    <a:pt x="93730" y="132817"/>
                    <a:pt x="255147" y="361290"/>
                    <a:pt x="348873" y="494005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1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5058283" y="5650294"/>
              <a:ext cx="272033" cy="272033"/>
              <a:chOff x="5058283" y="5650294"/>
              <a:chExt cx="272033" cy="272033"/>
            </a:xfrm>
          </p:grpSpPr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B117AD91-3B97-1B47-BE9D-98FF8306FE97}"/>
                  </a:ext>
                </a:extLst>
              </p:cNvPr>
              <p:cNvSpPr/>
              <p:nvPr/>
            </p:nvSpPr>
            <p:spPr>
              <a:xfrm>
                <a:off x="5058283" y="5650294"/>
                <a:ext cx="272033" cy="272033"/>
              </a:xfrm>
              <a:custGeom>
                <a:avLst/>
                <a:gdLst>
                  <a:gd name="connsiteX0" fmla="*/ 272038 w 272033"/>
                  <a:gd name="connsiteY0" fmla="*/ 136246 h 272033"/>
                  <a:gd name="connsiteX1" fmla="*/ 136021 w 272033"/>
                  <a:gd name="connsiteY1" fmla="*/ 272263 h 272033"/>
                  <a:gd name="connsiteX2" fmla="*/ 4 w 272033"/>
                  <a:gd name="connsiteY2" fmla="*/ 136246 h 272033"/>
                  <a:gd name="connsiteX3" fmla="*/ 136021 w 272033"/>
                  <a:gd name="connsiteY3" fmla="*/ 229 h 272033"/>
                  <a:gd name="connsiteX4" fmla="*/ 272038 w 272033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CA7A0D93-077A-494A-932E-A05DDAD15E86}"/>
                  </a:ext>
                </a:extLst>
              </p:cNvPr>
              <p:cNvSpPr txBox="1"/>
              <p:nvPr/>
            </p:nvSpPr>
            <p:spPr>
              <a:xfrm>
                <a:off x="50139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14</a:t>
                </a:r>
              </a:p>
            </p:txBody>
          </p:sp>
        </p:grp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5BF426AB-47D3-2743-B22F-5ADA20FCB86A}"/>
                </a:ext>
              </a:extLst>
            </p:cNvPr>
            <p:cNvSpPr/>
            <p:nvPr/>
          </p:nvSpPr>
          <p:spPr>
            <a:xfrm>
              <a:off x="5194300" y="5194618"/>
              <a:ext cx="12700" cy="453516"/>
            </a:xfrm>
            <a:custGeom>
              <a:avLst/>
              <a:gdLst>
                <a:gd name="connsiteX0" fmla="*/ 4 w 12700"/>
                <a:gd name="connsiteY0" fmla="*/ 229 h 453516"/>
                <a:gd name="connsiteX1" fmla="*/ 4 w 12700"/>
                <a:gd name="connsiteY1" fmla="*/ 453746 h 45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516">
                  <a:moveTo>
                    <a:pt x="4" y="229"/>
                  </a:moveTo>
                  <a:cubicBezTo>
                    <a:pt x="4" y="127356"/>
                    <a:pt x="4" y="325476"/>
                    <a:pt x="4" y="453746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5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4562983" y="5650294"/>
              <a:ext cx="272033" cy="272033"/>
              <a:chOff x="4562983" y="5650294"/>
              <a:chExt cx="272033" cy="272033"/>
            </a:xfrm>
          </p:grpSpPr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CE76B3BE-9CF2-454E-AEA0-03D5E9C5D6D6}"/>
                  </a:ext>
                </a:extLst>
              </p:cNvPr>
              <p:cNvSpPr/>
              <p:nvPr/>
            </p:nvSpPr>
            <p:spPr>
              <a:xfrm>
                <a:off x="4562983" y="5650294"/>
                <a:ext cx="272033" cy="272033"/>
              </a:xfrm>
              <a:custGeom>
                <a:avLst/>
                <a:gdLst>
                  <a:gd name="connsiteX0" fmla="*/ 272038 w 272033"/>
                  <a:gd name="connsiteY0" fmla="*/ 136246 h 272033"/>
                  <a:gd name="connsiteX1" fmla="*/ 136021 w 272033"/>
                  <a:gd name="connsiteY1" fmla="*/ 272263 h 272033"/>
                  <a:gd name="connsiteX2" fmla="*/ 4 w 272033"/>
                  <a:gd name="connsiteY2" fmla="*/ 136246 h 272033"/>
                  <a:gd name="connsiteX3" fmla="*/ 136021 w 272033"/>
                  <a:gd name="connsiteY3" fmla="*/ 229 h 272033"/>
                  <a:gd name="connsiteX4" fmla="*/ 272038 w 272033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39FA7CD4-9CB8-DF44-9D84-E28F79D0D836}"/>
                  </a:ext>
                </a:extLst>
              </p:cNvPr>
              <p:cNvSpPr txBox="1"/>
              <p:nvPr/>
            </p:nvSpPr>
            <p:spPr>
              <a:xfrm>
                <a:off x="45186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15</a:t>
                </a:r>
              </a:p>
            </p:txBody>
          </p:sp>
        </p:grp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C0AA6160-165B-F345-9469-BB491B9722F3}"/>
                </a:ext>
              </a:extLst>
            </p:cNvPr>
            <p:cNvSpPr/>
            <p:nvPr/>
          </p:nvSpPr>
          <p:spPr>
            <a:xfrm>
              <a:off x="4772405" y="5175949"/>
              <a:ext cx="348869" cy="493775"/>
            </a:xfrm>
            <a:custGeom>
              <a:avLst/>
              <a:gdLst>
                <a:gd name="connsiteX0" fmla="*/ 348873 w 348869"/>
                <a:gd name="connsiteY0" fmla="*/ 229 h 493775"/>
                <a:gd name="connsiteX1" fmla="*/ 4 w 348869"/>
                <a:gd name="connsiteY1" fmla="*/ 494005 h 49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775">
                  <a:moveTo>
                    <a:pt x="348873" y="229"/>
                  </a:moveTo>
                  <a:cubicBezTo>
                    <a:pt x="255147" y="132817"/>
                    <a:pt x="93730" y="361290"/>
                    <a:pt x="4" y="494005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algn="r" defTabSz="914400" rtl="1" eaLnBrk="1" latinLnBrk="0" hangingPunct="1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برای هر درخت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تایی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n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گره، همواره داریم: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grpSp>
        <p:nvGrpSpPr>
          <p:cNvPr id="11" name="Graphic 6">
            <a:extLst>
              <a:ext uri="{FF2B5EF4-FFF2-40B4-BE49-F238E27FC236}">
                <a16:creationId xmlns:a16="http://schemas.microsoft.com/office/drawing/2014/main" id="{47EEC32E-7C1F-D846-B8BB-A44040190404}"/>
              </a:ext>
            </a:extLst>
          </p:cNvPr>
          <p:cNvGrpSpPr/>
          <p:nvPr/>
        </p:nvGrpSpPr>
        <p:grpSpPr>
          <a:xfrm>
            <a:off x="6604000" y="3217862"/>
            <a:ext cx="4749800" cy="2957195"/>
            <a:chOff x="6604000" y="3217862"/>
            <a:chExt cx="4749800" cy="2957195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33DBB96-CA48-A04A-99C5-51E8E551BA79}"/>
                </a:ext>
              </a:extLst>
            </p:cNvPr>
            <p:cNvSpPr/>
            <p:nvPr/>
          </p:nvSpPr>
          <p:spPr>
            <a:xfrm>
              <a:off x="6604000" y="3217862"/>
              <a:ext cx="4749800" cy="2957195"/>
            </a:xfrm>
            <a:custGeom>
              <a:avLst/>
              <a:gdLst>
                <a:gd name="connsiteX0" fmla="*/ 4 w 4749800"/>
                <a:gd name="connsiteY0" fmla="*/ 2957424 h 2957195"/>
                <a:gd name="connsiteX1" fmla="*/ 4 w 4749800"/>
                <a:gd name="connsiteY1" fmla="*/ 229 h 2957195"/>
                <a:gd name="connsiteX2" fmla="*/ 4749804 w 4749800"/>
                <a:gd name="connsiteY2" fmla="*/ 229 h 2957195"/>
                <a:gd name="connsiteX3" fmla="*/ 4749804 w 4749800"/>
                <a:gd name="connsiteY3" fmla="*/ 2957424 h 2957195"/>
                <a:gd name="connsiteX4" fmla="*/ 4 w 4749800"/>
                <a:gd name="connsiteY4" fmla="*/ 2957424 h 295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9800" h="2957195">
                  <a:moveTo>
                    <a:pt x="4" y="2957424"/>
                  </a:moveTo>
                  <a:lnTo>
                    <a:pt x="4" y="229"/>
                  </a:lnTo>
                  <a:lnTo>
                    <a:pt x="4749804" y="229"/>
                  </a:lnTo>
                  <a:lnTo>
                    <a:pt x="4749804" y="2957424"/>
                  </a:lnTo>
                  <a:lnTo>
                    <a:pt x="4" y="2957424"/>
                  </a:lnTo>
                  <a:close/>
                </a:path>
              </a:pathLst>
            </a:custGeom>
            <a:solidFill>
              <a:srgbClr val="FFFFFF"/>
            </a:solidFill>
            <a:ln w="12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79B73F0-726D-8543-BF5F-F2CF439C6AA7}"/>
                </a:ext>
              </a:extLst>
            </p:cNvPr>
            <p:cNvSpPr/>
            <p:nvPr/>
          </p:nvSpPr>
          <p:spPr>
            <a:xfrm>
              <a:off x="8737600" y="3370262"/>
              <a:ext cx="482600" cy="472567"/>
            </a:xfrm>
            <a:custGeom>
              <a:avLst/>
              <a:gdLst>
                <a:gd name="connsiteX0" fmla="*/ 4 w 482600"/>
                <a:gd name="connsiteY0" fmla="*/ 472796 h 472567"/>
                <a:gd name="connsiteX1" fmla="*/ 4 w 482600"/>
                <a:gd name="connsiteY1" fmla="*/ 229 h 472567"/>
                <a:gd name="connsiteX2" fmla="*/ 482604 w 482600"/>
                <a:gd name="connsiteY2" fmla="*/ 229 h 472567"/>
                <a:gd name="connsiteX3" fmla="*/ 482604 w 482600"/>
                <a:gd name="connsiteY3" fmla="*/ 472796 h 472567"/>
                <a:gd name="connsiteX4" fmla="*/ 4 w 482600"/>
                <a:gd name="connsiteY4" fmla="*/ 472796 h 47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600" h="472567">
                  <a:moveTo>
                    <a:pt x="4" y="472796"/>
                  </a:moveTo>
                  <a:lnTo>
                    <a:pt x="4" y="229"/>
                  </a:lnTo>
                  <a:lnTo>
                    <a:pt x="482604" y="229"/>
                  </a:lnTo>
                  <a:lnTo>
                    <a:pt x="4826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8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36032F2-187A-4040-B809-1E4407473AA6}"/>
                </a:ext>
              </a:extLst>
            </p:cNvPr>
            <p:cNvSpPr/>
            <p:nvPr/>
          </p:nvSpPr>
          <p:spPr>
            <a:xfrm>
              <a:off x="8242300" y="4096830"/>
              <a:ext cx="1473200" cy="472566"/>
            </a:xfrm>
            <a:custGeom>
              <a:avLst/>
              <a:gdLst>
                <a:gd name="connsiteX0" fmla="*/ 4 w 1473200"/>
                <a:gd name="connsiteY0" fmla="*/ 472796 h 472566"/>
                <a:gd name="connsiteX1" fmla="*/ 4 w 1473200"/>
                <a:gd name="connsiteY1" fmla="*/ 229 h 472566"/>
                <a:gd name="connsiteX2" fmla="*/ 1473204 w 1473200"/>
                <a:gd name="connsiteY2" fmla="*/ 229 h 472566"/>
                <a:gd name="connsiteX3" fmla="*/ 1473204 w 1473200"/>
                <a:gd name="connsiteY3" fmla="*/ 472796 h 472566"/>
                <a:gd name="connsiteX4" fmla="*/ 4 w 1473200"/>
                <a:gd name="connsiteY4" fmla="*/ 472796 h 47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200" h="472566">
                  <a:moveTo>
                    <a:pt x="4" y="472796"/>
                  </a:moveTo>
                  <a:lnTo>
                    <a:pt x="4" y="229"/>
                  </a:lnTo>
                  <a:lnTo>
                    <a:pt x="1473204" y="229"/>
                  </a:lnTo>
                  <a:lnTo>
                    <a:pt x="14732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8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F7E48B8-6655-1C40-BDAF-A52B17A604D3}"/>
                </a:ext>
              </a:extLst>
            </p:cNvPr>
            <p:cNvSpPr/>
            <p:nvPr/>
          </p:nvSpPr>
          <p:spPr>
            <a:xfrm>
              <a:off x="6756400" y="4823396"/>
              <a:ext cx="4445000" cy="472694"/>
            </a:xfrm>
            <a:custGeom>
              <a:avLst/>
              <a:gdLst>
                <a:gd name="connsiteX0" fmla="*/ 4 w 4445000"/>
                <a:gd name="connsiteY0" fmla="*/ 472923 h 472694"/>
                <a:gd name="connsiteX1" fmla="*/ 4 w 4445000"/>
                <a:gd name="connsiteY1" fmla="*/ 229 h 472694"/>
                <a:gd name="connsiteX2" fmla="*/ 4445004 w 4445000"/>
                <a:gd name="connsiteY2" fmla="*/ 229 h 472694"/>
                <a:gd name="connsiteX3" fmla="*/ 4445004 w 4445000"/>
                <a:gd name="connsiteY3" fmla="*/ 472923 h 472694"/>
                <a:gd name="connsiteX4" fmla="*/ 4 w 4445000"/>
                <a:gd name="connsiteY4" fmla="*/ 472923 h 472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5000" h="472694">
                  <a:moveTo>
                    <a:pt x="4" y="472923"/>
                  </a:moveTo>
                  <a:lnTo>
                    <a:pt x="4" y="229"/>
                  </a:lnTo>
                  <a:lnTo>
                    <a:pt x="4445004" y="229"/>
                  </a:lnTo>
                  <a:lnTo>
                    <a:pt x="4445004" y="472923"/>
                  </a:lnTo>
                  <a:lnTo>
                    <a:pt x="4" y="472923"/>
                  </a:lnTo>
                  <a:close/>
                </a:path>
              </a:pathLst>
            </a:custGeom>
            <a:noFill/>
            <a:ln w="1268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9E43AD5-B3B3-3F40-ACC2-09AE2A04274A}"/>
                </a:ext>
              </a:extLst>
            </p:cNvPr>
            <p:cNvSpPr/>
            <p:nvPr/>
          </p:nvSpPr>
          <p:spPr>
            <a:xfrm>
              <a:off x="7251700" y="5550091"/>
              <a:ext cx="1473200" cy="472566"/>
            </a:xfrm>
            <a:custGeom>
              <a:avLst/>
              <a:gdLst>
                <a:gd name="connsiteX0" fmla="*/ 4 w 1473200"/>
                <a:gd name="connsiteY0" fmla="*/ 472796 h 472566"/>
                <a:gd name="connsiteX1" fmla="*/ 4 w 1473200"/>
                <a:gd name="connsiteY1" fmla="*/ 229 h 472566"/>
                <a:gd name="connsiteX2" fmla="*/ 1473204 w 1473200"/>
                <a:gd name="connsiteY2" fmla="*/ 229 h 472566"/>
                <a:gd name="connsiteX3" fmla="*/ 1473204 w 1473200"/>
                <a:gd name="connsiteY3" fmla="*/ 472796 h 472566"/>
                <a:gd name="connsiteX4" fmla="*/ 4 w 1473200"/>
                <a:gd name="connsiteY4" fmla="*/ 472796 h 47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200" h="472566">
                  <a:moveTo>
                    <a:pt x="4" y="472796"/>
                  </a:moveTo>
                  <a:lnTo>
                    <a:pt x="4" y="229"/>
                  </a:lnTo>
                  <a:lnTo>
                    <a:pt x="1473204" y="229"/>
                  </a:lnTo>
                  <a:lnTo>
                    <a:pt x="14732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8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8842883" y="3470466"/>
              <a:ext cx="272034" cy="272034"/>
              <a:chOff x="8842883" y="3470466"/>
              <a:chExt cx="272034" cy="272034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58B06071-594E-0041-975B-61440539C277}"/>
                  </a:ext>
                </a:extLst>
              </p:cNvPr>
              <p:cNvSpPr/>
              <p:nvPr/>
            </p:nvSpPr>
            <p:spPr>
              <a:xfrm>
                <a:off x="8842883" y="3470466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B8E29E-5BAB-9543-AC8F-989EBA1B8523}"/>
                  </a:ext>
                </a:extLst>
              </p:cNvPr>
              <p:cNvSpPr txBox="1"/>
              <p:nvPr/>
            </p:nvSpPr>
            <p:spPr>
              <a:xfrm>
                <a:off x="8843010" y="3468052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0</a:t>
                </a:r>
              </a:p>
            </p:txBody>
          </p:sp>
        </p:grpSp>
        <p:grpSp>
          <p:nvGrpSpPr>
            <p:cNvPr id="20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9338183" y="4197160"/>
              <a:ext cx="272034" cy="272034"/>
              <a:chOff x="9338183" y="4197160"/>
              <a:chExt cx="272034" cy="272034"/>
            </a:xfrm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470AC3FB-F565-9745-A4DE-FE76E438C6FE}"/>
                  </a:ext>
                </a:extLst>
              </p:cNvPr>
              <p:cNvSpPr/>
              <p:nvPr/>
            </p:nvSpPr>
            <p:spPr>
              <a:xfrm>
                <a:off x="9338183" y="4197160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B1E9C5-C7C1-3D44-AB0A-F3455A6AD14E}"/>
                  </a:ext>
                </a:extLst>
              </p:cNvPr>
              <p:cNvSpPr txBox="1"/>
              <p:nvPr/>
            </p:nvSpPr>
            <p:spPr>
              <a:xfrm>
                <a:off x="9338310" y="4194746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2</a:t>
                </a:r>
              </a:p>
            </p:txBody>
          </p:sp>
        </p:grp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C5200734-5585-1E4C-B927-AEE994D07909}"/>
                </a:ext>
              </a:extLst>
            </p:cNvPr>
            <p:cNvSpPr/>
            <p:nvPr/>
          </p:nvSpPr>
          <p:spPr>
            <a:xfrm>
              <a:off x="9051925" y="3722687"/>
              <a:ext cx="348869" cy="493902"/>
            </a:xfrm>
            <a:custGeom>
              <a:avLst/>
              <a:gdLst>
                <a:gd name="connsiteX0" fmla="*/ 4 w 348869"/>
                <a:gd name="connsiteY0" fmla="*/ 229 h 493902"/>
                <a:gd name="connsiteX1" fmla="*/ 348873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4" y="229"/>
                  </a:moveTo>
                  <a:cubicBezTo>
                    <a:pt x="93730" y="132817"/>
                    <a:pt x="255147" y="361290"/>
                    <a:pt x="348873" y="494132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8842883" y="4197160"/>
              <a:ext cx="272034" cy="272034"/>
              <a:chOff x="8842883" y="4197160"/>
              <a:chExt cx="272034" cy="272034"/>
            </a:xfrm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994EACE5-74D2-204F-B102-9234F858B024}"/>
                  </a:ext>
                </a:extLst>
              </p:cNvPr>
              <p:cNvSpPr/>
              <p:nvPr/>
            </p:nvSpPr>
            <p:spPr>
              <a:xfrm>
                <a:off x="8842883" y="4197160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8371D0B-A76D-8147-B3D7-0FB2981C3EF2}"/>
                  </a:ext>
                </a:extLst>
              </p:cNvPr>
              <p:cNvSpPr txBox="1"/>
              <p:nvPr/>
            </p:nvSpPr>
            <p:spPr>
              <a:xfrm>
                <a:off x="8843010" y="4194746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3</a:t>
                </a:r>
              </a:p>
            </p:txBody>
          </p:sp>
        </p:grp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C311068-69BF-EB41-A88E-9EFB386D79EE}"/>
                </a:ext>
              </a:extLst>
            </p:cNvPr>
            <p:cNvSpPr/>
            <p:nvPr/>
          </p:nvSpPr>
          <p:spPr>
            <a:xfrm>
              <a:off x="8978900" y="3741356"/>
              <a:ext cx="12700" cy="453644"/>
            </a:xfrm>
            <a:custGeom>
              <a:avLst/>
              <a:gdLst>
                <a:gd name="connsiteX0" fmla="*/ 4 w 12700"/>
                <a:gd name="connsiteY0" fmla="*/ 229 h 453644"/>
                <a:gd name="connsiteX1" fmla="*/ 4 w 12700"/>
                <a:gd name="connsiteY1" fmla="*/ 453873 h 45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644">
                  <a:moveTo>
                    <a:pt x="4" y="229"/>
                  </a:moveTo>
                  <a:cubicBezTo>
                    <a:pt x="4" y="127356"/>
                    <a:pt x="4" y="325476"/>
                    <a:pt x="4" y="453873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8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8347583" y="4197160"/>
              <a:ext cx="272034" cy="272034"/>
              <a:chOff x="8347583" y="4197160"/>
              <a:chExt cx="272034" cy="272034"/>
            </a:xfrm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2E9CF43C-4250-5E49-AC61-94E4A6A8A63F}"/>
                  </a:ext>
                </a:extLst>
              </p:cNvPr>
              <p:cNvSpPr/>
              <p:nvPr/>
            </p:nvSpPr>
            <p:spPr>
              <a:xfrm>
                <a:off x="8347583" y="4197160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6A9B2F6-ED7B-254F-8319-AC4741B47901}"/>
                  </a:ext>
                </a:extLst>
              </p:cNvPr>
              <p:cNvSpPr txBox="1"/>
              <p:nvPr/>
            </p:nvSpPr>
            <p:spPr>
              <a:xfrm>
                <a:off x="8347710" y="4194746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</a:t>
                </a:r>
              </a:p>
            </p:txBody>
          </p:sp>
        </p:grp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FE3E7D9-0242-0544-9D8D-4503440008DC}"/>
                </a:ext>
              </a:extLst>
            </p:cNvPr>
            <p:cNvSpPr/>
            <p:nvPr/>
          </p:nvSpPr>
          <p:spPr>
            <a:xfrm>
              <a:off x="8557005" y="3722687"/>
              <a:ext cx="348869" cy="493902"/>
            </a:xfrm>
            <a:custGeom>
              <a:avLst/>
              <a:gdLst>
                <a:gd name="connsiteX0" fmla="*/ 348873 w 348869"/>
                <a:gd name="connsiteY0" fmla="*/ 229 h 493902"/>
                <a:gd name="connsiteX1" fmla="*/ 4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348873" y="229"/>
                  </a:moveTo>
                  <a:cubicBezTo>
                    <a:pt x="255147" y="132817"/>
                    <a:pt x="93730" y="361290"/>
                    <a:pt x="4" y="494132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2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10824083" y="4923727"/>
              <a:ext cx="272033" cy="272034"/>
              <a:chOff x="10824083" y="4923727"/>
              <a:chExt cx="272033" cy="272034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9CB9312-3DEC-AE47-8386-6A858A8DF542}"/>
                  </a:ext>
                </a:extLst>
              </p:cNvPr>
              <p:cNvSpPr/>
              <p:nvPr/>
            </p:nvSpPr>
            <p:spPr>
              <a:xfrm>
                <a:off x="10824083" y="4923727"/>
                <a:ext cx="272033" cy="272034"/>
              </a:xfrm>
              <a:custGeom>
                <a:avLst/>
                <a:gdLst>
                  <a:gd name="connsiteX0" fmla="*/ 272038 w 272033"/>
                  <a:gd name="connsiteY0" fmla="*/ 136246 h 272034"/>
                  <a:gd name="connsiteX1" fmla="*/ 136021 w 272033"/>
                  <a:gd name="connsiteY1" fmla="*/ 272263 h 272034"/>
                  <a:gd name="connsiteX2" fmla="*/ 4 w 272033"/>
                  <a:gd name="connsiteY2" fmla="*/ 136246 h 272034"/>
                  <a:gd name="connsiteX3" fmla="*/ 136021 w 272033"/>
                  <a:gd name="connsiteY3" fmla="*/ 229 h 272034"/>
                  <a:gd name="connsiteX4" fmla="*/ 272038 w 272033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58E9480-61F3-9D44-80CD-6F0AD8602F5B}"/>
                  </a:ext>
                </a:extLst>
              </p:cNvPr>
              <p:cNvSpPr txBox="1"/>
              <p:nvPr/>
            </p:nvSpPr>
            <p:spPr>
              <a:xfrm>
                <a:off x="108242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7</a:t>
                </a:r>
              </a:p>
            </p:txBody>
          </p:sp>
        </p:grp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92FEF47-1798-3749-B279-A2DF22E739D7}"/>
                </a:ext>
              </a:extLst>
            </p:cNvPr>
            <p:cNvSpPr/>
            <p:nvPr/>
          </p:nvSpPr>
          <p:spPr>
            <a:xfrm>
              <a:off x="9601580" y="4377372"/>
              <a:ext cx="1271397" cy="573659"/>
            </a:xfrm>
            <a:custGeom>
              <a:avLst/>
              <a:gdLst>
                <a:gd name="connsiteX0" fmla="*/ 4 w 1271397"/>
                <a:gd name="connsiteY0" fmla="*/ 229 h 573659"/>
                <a:gd name="connsiteX1" fmla="*/ 1117223 w 1271397"/>
                <a:gd name="connsiteY1" fmla="*/ 446253 h 573659"/>
                <a:gd name="connsiteX2" fmla="*/ 1271401 w 1271397"/>
                <a:gd name="connsiteY2" fmla="*/ 573888 h 57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397" h="573659">
                  <a:moveTo>
                    <a:pt x="4" y="229"/>
                  </a:moveTo>
                  <a:cubicBezTo>
                    <a:pt x="233811" y="61824"/>
                    <a:pt x="741938" y="212700"/>
                    <a:pt x="1117223" y="446253"/>
                  </a:cubicBezTo>
                  <a:cubicBezTo>
                    <a:pt x="1173484" y="481305"/>
                    <a:pt x="1228221" y="530454"/>
                    <a:pt x="1271401" y="573888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6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10328783" y="4923727"/>
              <a:ext cx="272033" cy="272034"/>
              <a:chOff x="10328783" y="4923727"/>
              <a:chExt cx="272033" cy="272034"/>
            </a:xfrm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93D9080E-90B1-674A-A256-F38D1FCC78DB}"/>
                  </a:ext>
                </a:extLst>
              </p:cNvPr>
              <p:cNvSpPr/>
              <p:nvPr/>
            </p:nvSpPr>
            <p:spPr>
              <a:xfrm>
                <a:off x="10328783" y="4923727"/>
                <a:ext cx="272033" cy="272034"/>
              </a:xfrm>
              <a:custGeom>
                <a:avLst/>
                <a:gdLst>
                  <a:gd name="connsiteX0" fmla="*/ 272038 w 272033"/>
                  <a:gd name="connsiteY0" fmla="*/ 136246 h 272034"/>
                  <a:gd name="connsiteX1" fmla="*/ 136021 w 272033"/>
                  <a:gd name="connsiteY1" fmla="*/ 272263 h 272034"/>
                  <a:gd name="connsiteX2" fmla="*/ 4 w 272033"/>
                  <a:gd name="connsiteY2" fmla="*/ 136246 h 272034"/>
                  <a:gd name="connsiteX3" fmla="*/ 136021 w 272033"/>
                  <a:gd name="connsiteY3" fmla="*/ 229 h 272034"/>
                  <a:gd name="connsiteX4" fmla="*/ 272038 w 272033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748AD9C-79C9-9340-B9E8-E451A56BA95B}"/>
                  </a:ext>
                </a:extLst>
              </p:cNvPr>
              <p:cNvSpPr txBox="1"/>
              <p:nvPr/>
            </p:nvSpPr>
            <p:spPr>
              <a:xfrm>
                <a:off x="103289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8</a:t>
                </a:r>
              </a:p>
            </p:txBody>
          </p:sp>
        </p:grp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A6D72F6-0135-4548-944A-5C63589D5980}"/>
                </a:ext>
              </a:extLst>
            </p:cNvPr>
            <p:cNvSpPr/>
            <p:nvPr/>
          </p:nvSpPr>
          <p:spPr>
            <a:xfrm>
              <a:off x="9590151" y="4411028"/>
              <a:ext cx="784097" cy="544829"/>
            </a:xfrm>
            <a:custGeom>
              <a:avLst/>
              <a:gdLst>
                <a:gd name="connsiteX0" fmla="*/ 4 w 784097"/>
                <a:gd name="connsiteY0" fmla="*/ 229 h 544829"/>
                <a:gd name="connsiteX1" fmla="*/ 633353 w 784097"/>
                <a:gd name="connsiteY1" fmla="*/ 412598 h 544829"/>
                <a:gd name="connsiteX2" fmla="*/ 784102 w 784097"/>
                <a:gd name="connsiteY2" fmla="*/ 545059 h 54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097" h="544829">
                  <a:moveTo>
                    <a:pt x="4" y="229"/>
                  </a:moveTo>
                  <a:cubicBezTo>
                    <a:pt x="151134" y="86970"/>
                    <a:pt x="420882" y="248641"/>
                    <a:pt x="633353" y="412598"/>
                  </a:cubicBezTo>
                  <a:cubicBezTo>
                    <a:pt x="685804" y="453111"/>
                    <a:pt x="740287" y="502895"/>
                    <a:pt x="784102" y="545059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0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9833483" y="4923727"/>
              <a:ext cx="272033" cy="272034"/>
              <a:chOff x="9833483" y="4923727"/>
              <a:chExt cx="272033" cy="272034"/>
            </a:xfrm>
          </p:grpSpPr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0E029240-BD06-5B43-B52D-6D7AF102DBA8}"/>
                  </a:ext>
                </a:extLst>
              </p:cNvPr>
              <p:cNvSpPr/>
              <p:nvPr/>
            </p:nvSpPr>
            <p:spPr>
              <a:xfrm>
                <a:off x="9833483" y="4923727"/>
                <a:ext cx="272033" cy="272034"/>
              </a:xfrm>
              <a:custGeom>
                <a:avLst/>
                <a:gdLst>
                  <a:gd name="connsiteX0" fmla="*/ 272038 w 272033"/>
                  <a:gd name="connsiteY0" fmla="*/ 136246 h 272034"/>
                  <a:gd name="connsiteX1" fmla="*/ 136021 w 272033"/>
                  <a:gd name="connsiteY1" fmla="*/ 272263 h 272034"/>
                  <a:gd name="connsiteX2" fmla="*/ 4 w 272033"/>
                  <a:gd name="connsiteY2" fmla="*/ 136246 h 272034"/>
                  <a:gd name="connsiteX3" fmla="*/ 136021 w 272033"/>
                  <a:gd name="connsiteY3" fmla="*/ 229 h 272034"/>
                  <a:gd name="connsiteX4" fmla="*/ 272038 w 272033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B1DA16E-C979-1247-A0B0-5A9401097F24}"/>
                  </a:ext>
                </a:extLst>
              </p:cNvPr>
              <p:cNvSpPr txBox="1"/>
              <p:nvPr/>
            </p:nvSpPr>
            <p:spPr>
              <a:xfrm>
                <a:off x="98336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9</a:t>
                </a: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B414E844-63A2-3D4E-A504-FDCAB1D390A1}"/>
                </a:ext>
              </a:extLst>
            </p:cNvPr>
            <p:cNvSpPr/>
            <p:nvPr/>
          </p:nvSpPr>
          <p:spPr>
            <a:xfrm>
              <a:off x="9547225" y="4449255"/>
              <a:ext cx="348869" cy="493902"/>
            </a:xfrm>
            <a:custGeom>
              <a:avLst/>
              <a:gdLst>
                <a:gd name="connsiteX0" fmla="*/ 4 w 348869"/>
                <a:gd name="connsiteY0" fmla="*/ 229 h 493902"/>
                <a:gd name="connsiteX1" fmla="*/ 348873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4" y="229"/>
                  </a:moveTo>
                  <a:cubicBezTo>
                    <a:pt x="93730" y="132817"/>
                    <a:pt x="255147" y="361290"/>
                    <a:pt x="348873" y="494132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4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9338183" y="4923727"/>
              <a:ext cx="272034" cy="272034"/>
              <a:chOff x="9338183" y="4923727"/>
              <a:chExt cx="272034" cy="272034"/>
            </a:xfrm>
          </p:grpSpPr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4290BB73-D2AC-2641-A204-7860ACFA9EEB}"/>
                  </a:ext>
                </a:extLst>
              </p:cNvPr>
              <p:cNvSpPr/>
              <p:nvPr/>
            </p:nvSpPr>
            <p:spPr>
              <a:xfrm>
                <a:off x="93381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E0CB3CD-098F-624C-B0E0-0287F17D7E42}"/>
                  </a:ext>
                </a:extLst>
              </p:cNvPr>
              <p:cNvSpPr txBox="1"/>
              <p:nvPr/>
            </p:nvSpPr>
            <p:spPr>
              <a:xfrm>
                <a:off x="9293860" y="4921313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10</a:t>
                </a:r>
              </a:p>
            </p:txBody>
          </p:sp>
        </p:grp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9D0F8E3-D620-6640-9E10-650B96F8551D}"/>
                </a:ext>
              </a:extLst>
            </p:cNvPr>
            <p:cNvSpPr/>
            <p:nvPr/>
          </p:nvSpPr>
          <p:spPr>
            <a:xfrm>
              <a:off x="9051925" y="4449255"/>
              <a:ext cx="348869" cy="493902"/>
            </a:xfrm>
            <a:custGeom>
              <a:avLst/>
              <a:gdLst>
                <a:gd name="connsiteX0" fmla="*/ 4 w 348869"/>
                <a:gd name="connsiteY0" fmla="*/ 229 h 493902"/>
                <a:gd name="connsiteX1" fmla="*/ 348873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4" y="229"/>
                  </a:moveTo>
                  <a:cubicBezTo>
                    <a:pt x="93730" y="132817"/>
                    <a:pt x="255147" y="361290"/>
                    <a:pt x="348873" y="494132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8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8842883" y="4923727"/>
              <a:ext cx="272034" cy="272034"/>
              <a:chOff x="8842883" y="4923727"/>
              <a:chExt cx="272034" cy="272034"/>
            </a:xfrm>
          </p:grpSpPr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6E0AB5F2-E4DF-DF4D-9DB7-97710B385E8D}"/>
                  </a:ext>
                </a:extLst>
              </p:cNvPr>
              <p:cNvSpPr/>
              <p:nvPr/>
            </p:nvSpPr>
            <p:spPr>
              <a:xfrm>
                <a:off x="88428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4C90F55-1E1C-E94E-B049-4C5D41257966}"/>
                  </a:ext>
                </a:extLst>
              </p:cNvPr>
              <p:cNvSpPr txBox="1"/>
              <p:nvPr/>
            </p:nvSpPr>
            <p:spPr>
              <a:xfrm>
                <a:off x="8798560" y="4921313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11</a:t>
                </a:r>
              </a:p>
            </p:txBody>
          </p:sp>
        </p:grp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443F5AF6-C0A1-B14B-8553-9FA6ADD843E8}"/>
                </a:ext>
              </a:extLst>
            </p:cNvPr>
            <p:cNvSpPr/>
            <p:nvPr/>
          </p:nvSpPr>
          <p:spPr>
            <a:xfrm>
              <a:off x="8978900" y="4467924"/>
              <a:ext cx="12700" cy="453644"/>
            </a:xfrm>
            <a:custGeom>
              <a:avLst/>
              <a:gdLst>
                <a:gd name="connsiteX0" fmla="*/ 4 w 12700"/>
                <a:gd name="connsiteY0" fmla="*/ 229 h 453644"/>
                <a:gd name="connsiteX1" fmla="*/ 4 w 12700"/>
                <a:gd name="connsiteY1" fmla="*/ 453873 h 45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644">
                  <a:moveTo>
                    <a:pt x="4" y="229"/>
                  </a:moveTo>
                  <a:cubicBezTo>
                    <a:pt x="4" y="127356"/>
                    <a:pt x="4" y="325476"/>
                    <a:pt x="4" y="453873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2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8347583" y="4923727"/>
              <a:ext cx="272034" cy="272034"/>
              <a:chOff x="8347583" y="4923727"/>
              <a:chExt cx="272034" cy="272034"/>
            </a:xfrm>
          </p:grpSpPr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11765F80-17AD-F44D-AF11-92B9E65FB28F}"/>
                  </a:ext>
                </a:extLst>
              </p:cNvPr>
              <p:cNvSpPr/>
              <p:nvPr/>
            </p:nvSpPr>
            <p:spPr>
              <a:xfrm>
                <a:off x="83475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BF36224-3AFC-594A-B623-8CED55E3A907}"/>
                  </a:ext>
                </a:extLst>
              </p:cNvPr>
              <p:cNvSpPr txBox="1"/>
              <p:nvPr/>
            </p:nvSpPr>
            <p:spPr>
              <a:xfrm>
                <a:off x="8303260" y="4921313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12</a:t>
                </a:r>
              </a:p>
            </p:txBody>
          </p:sp>
        </p:grp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9C27C6D7-B87F-0D44-8D3E-2162AD1B9520}"/>
                </a:ext>
              </a:extLst>
            </p:cNvPr>
            <p:cNvSpPr/>
            <p:nvPr/>
          </p:nvSpPr>
          <p:spPr>
            <a:xfrm>
              <a:off x="8557005" y="4449255"/>
              <a:ext cx="348869" cy="493902"/>
            </a:xfrm>
            <a:custGeom>
              <a:avLst/>
              <a:gdLst>
                <a:gd name="connsiteX0" fmla="*/ 348873 w 348869"/>
                <a:gd name="connsiteY0" fmla="*/ 229 h 493902"/>
                <a:gd name="connsiteX1" fmla="*/ 4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348873" y="229"/>
                  </a:moveTo>
                  <a:cubicBezTo>
                    <a:pt x="255147" y="132817"/>
                    <a:pt x="93730" y="361290"/>
                    <a:pt x="4" y="494132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6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7852283" y="4923727"/>
              <a:ext cx="272034" cy="272034"/>
              <a:chOff x="7852283" y="4923727"/>
              <a:chExt cx="272034" cy="272034"/>
            </a:xfrm>
          </p:grpSpPr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B3C19338-2EC8-5641-AC10-23A28B18BCED}"/>
                  </a:ext>
                </a:extLst>
              </p:cNvPr>
              <p:cNvSpPr/>
              <p:nvPr/>
            </p:nvSpPr>
            <p:spPr>
              <a:xfrm>
                <a:off x="78522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8631B9D-35E4-7A4E-9D7C-854D401EC795}"/>
                  </a:ext>
                </a:extLst>
              </p:cNvPr>
              <p:cNvSpPr txBox="1"/>
              <p:nvPr/>
            </p:nvSpPr>
            <p:spPr>
              <a:xfrm>
                <a:off x="78524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4</a:t>
                </a:r>
              </a:p>
            </p:txBody>
          </p:sp>
        </p:grp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5615FA46-6C66-104E-9A69-41AC252BAD09}"/>
                </a:ext>
              </a:extLst>
            </p:cNvPr>
            <p:cNvSpPr/>
            <p:nvPr/>
          </p:nvSpPr>
          <p:spPr>
            <a:xfrm>
              <a:off x="8061705" y="4449255"/>
              <a:ext cx="348869" cy="493902"/>
            </a:xfrm>
            <a:custGeom>
              <a:avLst/>
              <a:gdLst>
                <a:gd name="connsiteX0" fmla="*/ 348873 w 348869"/>
                <a:gd name="connsiteY0" fmla="*/ 229 h 493902"/>
                <a:gd name="connsiteX1" fmla="*/ 4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348873" y="229"/>
                  </a:moveTo>
                  <a:cubicBezTo>
                    <a:pt x="255147" y="132817"/>
                    <a:pt x="93730" y="361290"/>
                    <a:pt x="4" y="494132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7356983" y="4923727"/>
              <a:ext cx="272034" cy="272034"/>
              <a:chOff x="7356983" y="4923727"/>
              <a:chExt cx="272034" cy="272034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FA6D328D-BACC-DB44-B570-D03543B74F1B}"/>
                  </a:ext>
                </a:extLst>
              </p:cNvPr>
              <p:cNvSpPr/>
              <p:nvPr/>
            </p:nvSpPr>
            <p:spPr>
              <a:xfrm>
                <a:off x="73569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EA8BAF6-437B-4B44-880B-A876C08BAD8C}"/>
                  </a:ext>
                </a:extLst>
              </p:cNvPr>
              <p:cNvSpPr txBox="1"/>
              <p:nvPr/>
            </p:nvSpPr>
            <p:spPr>
              <a:xfrm>
                <a:off x="73571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5</a:t>
                </a:r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649193D0-A991-5C4D-A681-4FEEE975B9E5}"/>
                </a:ext>
              </a:extLst>
            </p:cNvPr>
            <p:cNvSpPr/>
            <p:nvPr/>
          </p:nvSpPr>
          <p:spPr>
            <a:xfrm>
              <a:off x="7583550" y="4411028"/>
              <a:ext cx="784097" cy="544829"/>
            </a:xfrm>
            <a:custGeom>
              <a:avLst/>
              <a:gdLst>
                <a:gd name="connsiteX0" fmla="*/ 784102 w 784097"/>
                <a:gd name="connsiteY0" fmla="*/ 229 h 544829"/>
                <a:gd name="connsiteX1" fmla="*/ 150753 w 784097"/>
                <a:gd name="connsiteY1" fmla="*/ 412598 h 544829"/>
                <a:gd name="connsiteX2" fmla="*/ 4 w 784097"/>
                <a:gd name="connsiteY2" fmla="*/ 545059 h 54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097" h="544829">
                  <a:moveTo>
                    <a:pt x="784102" y="229"/>
                  </a:moveTo>
                  <a:cubicBezTo>
                    <a:pt x="632972" y="86970"/>
                    <a:pt x="363224" y="248641"/>
                    <a:pt x="150753" y="412598"/>
                  </a:cubicBezTo>
                  <a:cubicBezTo>
                    <a:pt x="98302" y="453111"/>
                    <a:pt x="43819" y="502895"/>
                    <a:pt x="4" y="545059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4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6861683" y="4923727"/>
              <a:ext cx="272034" cy="272034"/>
              <a:chOff x="6861683" y="4923727"/>
              <a:chExt cx="272034" cy="272034"/>
            </a:xfrm>
          </p:grpSpPr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60752A40-45E0-4445-88BC-57EF80743E74}"/>
                  </a:ext>
                </a:extLst>
              </p:cNvPr>
              <p:cNvSpPr/>
              <p:nvPr/>
            </p:nvSpPr>
            <p:spPr>
              <a:xfrm>
                <a:off x="68616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39F6958-6111-A74E-91C6-887F3E30DF02}"/>
                  </a:ext>
                </a:extLst>
              </p:cNvPr>
              <p:cNvSpPr txBox="1"/>
              <p:nvPr/>
            </p:nvSpPr>
            <p:spPr>
              <a:xfrm>
                <a:off x="68618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6</a:t>
                </a:r>
              </a:p>
            </p:txBody>
          </p:sp>
        </p:grp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38583DF8-3743-864B-929D-423555932A85}"/>
                </a:ext>
              </a:extLst>
            </p:cNvPr>
            <p:cNvSpPr/>
            <p:nvPr/>
          </p:nvSpPr>
          <p:spPr>
            <a:xfrm>
              <a:off x="7084822" y="4377372"/>
              <a:ext cx="1271397" cy="573659"/>
            </a:xfrm>
            <a:custGeom>
              <a:avLst/>
              <a:gdLst>
                <a:gd name="connsiteX0" fmla="*/ 1271401 w 1271397"/>
                <a:gd name="connsiteY0" fmla="*/ 229 h 573659"/>
                <a:gd name="connsiteX1" fmla="*/ 154182 w 1271397"/>
                <a:gd name="connsiteY1" fmla="*/ 446253 h 573659"/>
                <a:gd name="connsiteX2" fmla="*/ 4 w 1271397"/>
                <a:gd name="connsiteY2" fmla="*/ 573888 h 57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397" h="573659">
                  <a:moveTo>
                    <a:pt x="1271401" y="229"/>
                  </a:moveTo>
                  <a:cubicBezTo>
                    <a:pt x="1037594" y="61824"/>
                    <a:pt x="529467" y="212700"/>
                    <a:pt x="154182" y="446253"/>
                  </a:cubicBezTo>
                  <a:cubicBezTo>
                    <a:pt x="97921" y="481305"/>
                    <a:pt x="43184" y="530454"/>
                    <a:pt x="4" y="573888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8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8347583" y="5650294"/>
              <a:ext cx="272034" cy="272033"/>
              <a:chOff x="8347583" y="5650294"/>
              <a:chExt cx="272034" cy="272033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C4B2B91B-03DC-9241-91CA-249DA7CC4693}"/>
                  </a:ext>
                </a:extLst>
              </p:cNvPr>
              <p:cNvSpPr/>
              <p:nvPr/>
            </p:nvSpPr>
            <p:spPr>
              <a:xfrm>
                <a:off x="8347583" y="5650294"/>
                <a:ext cx="272034" cy="272033"/>
              </a:xfrm>
              <a:custGeom>
                <a:avLst/>
                <a:gdLst>
                  <a:gd name="connsiteX0" fmla="*/ 272038 w 272034"/>
                  <a:gd name="connsiteY0" fmla="*/ 136246 h 272033"/>
                  <a:gd name="connsiteX1" fmla="*/ 136021 w 272034"/>
                  <a:gd name="connsiteY1" fmla="*/ 272263 h 272033"/>
                  <a:gd name="connsiteX2" fmla="*/ 4 w 272034"/>
                  <a:gd name="connsiteY2" fmla="*/ 136246 h 272033"/>
                  <a:gd name="connsiteX3" fmla="*/ 136021 w 272034"/>
                  <a:gd name="connsiteY3" fmla="*/ 229 h 272033"/>
                  <a:gd name="connsiteX4" fmla="*/ 272038 w 272034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60D1310-A6E2-FE4E-8FB2-9AAB3A8D1681}"/>
                  </a:ext>
                </a:extLst>
              </p:cNvPr>
              <p:cNvSpPr txBox="1"/>
              <p:nvPr/>
            </p:nvSpPr>
            <p:spPr>
              <a:xfrm>
                <a:off x="83032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13</a:t>
                </a:r>
              </a:p>
            </p:txBody>
          </p:sp>
        </p:grp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81B76A22-FE63-1242-8635-7B431DF22DA0}"/>
                </a:ext>
              </a:extLst>
            </p:cNvPr>
            <p:cNvSpPr/>
            <p:nvPr/>
          </p:nvSpPr>
          <p:spPr>
            <a:xfrm>
              <a:off x="8061325" y="5175949"/>
              <a:ext cx="348869" cy="493775"/>
            </a:xfrm>
            <a:custGeom>
              <a:avLst/>
              <a:gdLst>
                <a:gd name="connsiteX0" fmla="*/ 4 w 348869"/>
                <a:gd name="connsiteY0" fmla="*/ 229 h 493775"/>
                <a:gd name="connsiteX1" fmla="*/ 348873 w 348869"/>
                <a:gd name="connsiteY1" fmla="*/ 494005 h 49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775">
                  <a:moveTo>
                    <a:pt x="4" y="229"/>
                  </a:moveTo>
                  <a:cubicBezTo>
                    <a:pt x="93730" y="132817"/>
                    <a:pt x="255147" y="361290"/>
                    <a:pt x="348873" y="494005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2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7852283" y="5650294"/>
              <a:ext cx="272034" cy="272033"/>
              <a:chOff x="7852283" y="5650294"/>
              <a:chExt cx="272034" cy="272033"/>
            </a:xfrm>
          </p:grpSpPr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61193A10-E8E2-1A4C-B09D-EFA6C2CD1CC6}"/>
                  </a:ext>
                </a:extLst>
              </p:cNvPr>
              <p:cNvSpPr/>
              <p:nvPr/>
            </p:nvSpPr>
            <p:spPr>
              <a:xfrm>
                <a:off x="7852283" y="5650294"/>
                <a:ext cx="272034" cy="272033"/>
              </a:xfrm>
              <a:custGeom>
                <a:avLst/>
                <a:gdLst>
                  <a:gd name="connsiteX0" fmla="*/ 272038 w 272034"/>
                  <a:gd name="connsiteY0" fmla="*/ 136246 h 272033"/>
                  <a:gd name="connsiteX1" fmla="*/ 136021 w 272034"/>
                  <a:gd name="connsiteY1" fmla="*/ 272263 h 272033"/>
                  <a:gd name="connsiteX2" fmla="*/ 4 w 272034"/>
                  <a:gd name="connsiteY2" fmla="*/ 136246 h 272033"/>
                  <a:gd name="connsiteX3" fmla="*/ 136021 w 272034"/>
                  <a:gd name="connsiteY3" fmla="*/ 229 h 272033"/>
                  <a:gd name="connsiteX4" fmla="*/ 272038 w 272034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11BE952-4A1B-054C-85AB-A6D4EDAEFCD7}"/>
                  </a:ext>
                </a:extLst>
              </p:cNvPr>
              <p:cNvSpPr txBox="1"/>
              <p:nvPr/>
            </p:nvSpPr>
            <p:spPr>
              <a:xfrm>
                <a:off x="78079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14</a:t>
                </a:r>
              </a:p>
            </p:txBody>
          </p:sp>
        </p:grp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C3510E88-0F40-7F47-ACB4-AD94ED88E0E1}"/>
                </a:ext>
              </a:extLst>
            </p:cNvPr>
            <p:cNvSpPr/>
            <p:nvPr/>
          </p:nvSpPr>
          <p:spPr>
            <a:xfrm>
              <a:off x="7988300" y="5194618"/>
              <a:ext cx="12700" cy="453516"/>
            </a:xfrm>
            <a:custGeom>
              <a:avLst/>
              <a:gdLst>
                <a:gd name="connsiteX0" fmla="*/ 4 w 12700"/>
                <a:gd name="connsiteY0" fmla="*/ 229 h 453516"/>
                <a:gd name="connsiteX1" fmla="*/ 4 w 12700"/>
                <a:gd name="connsiteY1" fmla="*/ 453746 h 45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516">
                  <a:moveTo>
                    <a:pt x="4" y="229"/>
                  </a:moveTo>
                  <a:cubicBezTo>
                    <a:pt x="4" y="127356"/>
                    <a:pt x="4" y="325476"/>
                    <a:pt x="4" y="453746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6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7356983" y="5650294"/>
              <a:ext cx="272034" cy="272033"/>
              <a:chOff x="7356983" y="5650294"/>
              <a:chExt cx="272034" cy="272033"/>
            </a:xfrm>
          </p:grpSpPr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C1CF1D7B-FD6F-5342-9191-BFCC0E0FF5E4}"/>
                  </a:ext>
                </a:extLst>
              </p:cNvPr>
              <p:cNvSpPr/>
              <p:nvPr/>
            </p:nvSpPr>
            <p:spPr>
              <a:xfrm>
                <a:off x="7356983" y="5650294"/>
                <a:ext cx="272034" cy="272033"/>
              </a:xfrm>
              <a:custGeom>
                <a:avLst/>
                <a:gdLst>
                  <a:gd name="connsiteX0" fmla="*/ 272038 w 272034"/>
                  <a:gd name="connsiteY0" fmla="*/ 136246 h 272033"/>
                  <a:gd name="connsiteX1" fmla="*/ 136021 w 272034"/>
                  <a:gd name="connsiteY1" fmla="*/ 272263 h 272033"/>
                  <a:gd name="connsiteX2" fmla="*/ 4 w 272034"/>
                  <a:gd name="connsiteY2" fmla="*/ 136246 h 272033"/>
                  <a:gd name="connsiteX3" fmla="*/ 136021 w 272034"/>
                  <a:gd name="connsiteY3" fmla="*/ 229 h 272033"/>
                  <a:gd name="connsiteX4" fmla="*/ 272038 w 272034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6763AE3-68CF-1D49-97E1-43E876C0D8E5}"/>
                  </a:ext>
                </a:extLst>
              </p:cNvPr>
              <p:cNvSpPr txBox="1"/>
              <p:nvPr/>
            </p:nvSpPr>
            <p:spPr>
              <a:xfrm>
                <a:off x="73126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15</a:t>
                </a:r>
              </a:p>
            </p:txBody>
          </p:sp>
        </p:grp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CE418DAE-0F00-F649-97B5-73350B21F9AF}"/>
                </a:ext>
              </a:extLst>
            </p:cNvPr>
            <p:cNvSpPr/>
            <p:nvPr/>
          </p:nvSpPr>
          <p:spPr>
            <a:xfrm>
              <a:off x="7566405" y="5175949"/>
              <a:ext cx="348869" cy="493775"/>
            </a:xfrm>
            <a:custGeom>
              <a:avLst/>
              <a:gdLst>
                <a:gd name="connsiteX0" fmla="*/ 348873 w 348869"/>
                <a:gd name="connsiteY0" fmla="*/ 229 h 493775"/>
                <a:gd name="connsiteX1" fmla="*/ 4 w 348869"/>
                <a:gd name="connsiteY1" fmla="*/ 494005 h 49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775">
                  <a:moveTo>
                    <a:pt x="348873" y="229"/>
                  </a:moveTo>
                  <a:cubicBezTo>
                    <a:pt x="255147" y="132817"/>
                    <a:pt x="93730" y="361290"/>
                    <a:pt x="4" y="494005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D1EA3DC-B950-034E-860A-52176A81DE37}"/>
              </a:ext>
            </a:extLst>
          </p:cNvPr>
          <p:cNvSpPr/>
          <p:nvPr/>
        </p:nvSpPr>
        <p:spPr>
          <a:xfrm>
            <a:off x="2538046" y="4147058"/>
            <a:ext cx="365760" cy="36576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6892CFF-17A8-0044-A793-3B3557FEA3F7}"/>
              </a:ext>
            </a:extLst>
          </p:cNvPr>
          <p:cNvSpPr/>
          <p:nvPr/>
        </p:nvSpPr>
        <p:spPr>
          <a:xfrm>
            <a:off x="3521075" y="4153661"/>
            <a:ext cx="365760" cy="36576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4675C13-017A-CF46-BECA-EC5230DFBD1B}"/>
              </a:ext>
            </a:extLst>
          </p:cNvPr>
          <p:cNvSpPr/>
          <p:nvPr/>
        </p:nvSpPr>
        <p:spPr>
          <a:xfrm>
            <a:off x="8296362" y="4147058"/>
            <a:ext cx="365760" cy="36576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76757B22-9180-A349-8012-30D704C7E890}"/>
              </a:ext>
            </a:extLst>
          </p:cNvPr>
          <p:cNvSpPr/>
          <p:nvPr/>
        </p:nvSpPr>
        <p:spPr>
          <a:xfrm>
            <a:off x="9291320" y="4153661"/>
            <a:ext cx="365760" cy="36576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AE7B57DB-2F97-8443-9E79-DD05B9AC0367}"/>
              </a:ext>
            </a:extLst>
          </p:cNvPr>
          <p:cNvSpPr/>
          <p:nvPr/>
        </p:nvSpPr>
        <p:spPr>
          <a:xfrm>
            <a:off x="3033311" y="4147058"/>
            <a:ext cx="365760" cy="36576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45FF92F-2C37-224D-9550-6DB0E59C7435}"/>
              </a:ext>
            </a:extLst>
          </p:cNvPr>
          <p:cNvSpPr/>
          <p:nvPr/>
        </p:nvSpPr>
        <p:spPr>
          <a:xfrm>
            <a:off x="8799278" y="4153181"/>
            <a:ext cx="365760" cy="36576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53BA2BF-D996-4541-9DAA-012E897961F7}"/>
              </a:ext>
            </a:extLst>
          </p:cNvPr>
          <p:cNvGraphicFramePr>
            <a:graphicFrameLocks noGrp="1"/>
          </p:cNvGraphicFramePr>
          <p:nvPr/>
        </p:nvGraphicFramePr>
        <p:xfrm>
          <a:off x="1968500" y="2316214"/>
          <a:ext cx="8229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549024325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97242781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97919698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fa-IR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اتصالات خالی</a:t>
                      </a:r>
                      <a:endParaRPr lang="en-US" dirty="0">
                        <a:latin typeface="IRRoya" panose="02000503000000020002" pitchFamily="2" charset="-78"/>
                        <a:cs typeface="IRRoya" panose="02000503000000020002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fa-IR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اتصالات پر</a:t>
                      </a:r>
                      <a:endParaRPr lang="en-US" dirty="0">
                        <a:latin typeface="IRRoya" panose="02000503000000020002" pitchFamily="2" charset="-78"/>
                        <a:cs typeface="IRRoya" panose="02000503000000020002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fa-IR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کل اتصالات</a:t>
                      </a:r>
                      <a:endParaRPr lang="en-US" dirty="0">
                        <a:latin typeface="IRRoya" panose="02000503000000020002" pitchFamily="2" charset="-78"/>
                        <a:cs typeface="IRRoya" panose="02000503000000020002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876166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IRRoya" panose="02000503000000020002" pitchFamily="2" charset="-78"/>
                        </a:rPr>
                        <a:t>nk</a:t>
                      </a:r>
                      <a: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IRRoya" panose="02000503000000020002" pitchFamily="2" charset="-78"/>
                        </a:rPr>
                        <a:t>-(n-1) = n(k-1)+1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IRRoya" panose="02000503000000020002" pitchFamily="2" charset="-78"/>
                        </a:rPr>
                        <a:t>n-1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IRRoya" panose="02000503000000020002" pitchFamily="2" charset="-78"/>
                        </a:rPr>
                        <a:t>nk</a:t>
                      </a:r>
                      <a:endPara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IRRoya" panose="02000503000000020002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990056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11E8C69-1087-0E44-8A22-3B0E641A17F6}"/>
              </a:ext>
            </a:extLst>
          </p:cNvPr>
          <p:cNvSpPr txBox="1"/>
          <p:nvPr/>
        </p:nvSpPr>
        <p:spPr>
          <a:xfrm>
            <a:off x="2138679" y="690043"/>
            <a:ext cx="256032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 rtl="1"/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از آنجا که درخت ها دور ندارند،‌ این برای هر درختی درست است.</a:t>
            </a:r>
            <a:endParaRPr lang="en-US" sz="16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21BD1CA9-9DB3-B14D-A589-99B0544FC92E}"/>
              </a:ext>
            </a:extLst>
          </p:cNvPr>
          <p:cNvSpPr>
            <a:spLocks noChangeAspect="1"/>
          </p:cNvSpPr>
          <p:nvPr/>
        </p:nvSpPr>
        <p:spPr>
          <a:xfrm>
            <a:off x="3354114" y="944614"/>
            <a:ext cx="2743200" cy="2743200"/>
          </a:xfrm>
          <a:prstGeom prst="arc">
            <a:avLst>
              <a:gd name="adj1" fmla="val 16200000"/>
              <a:gd name="adj2" fmla="val 21586787"/>
            </a:avLst>
          </a:prstGeom>
          <a:ln w="12700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62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1897</TotalTime>
  <Words>4816</Words>
  <Application>Microsoft Macintosh PowerPoint</Application>
  <PresentationFormat>Widescreen</PresentationFormat>
  <Paragraphs>807</Paragraphs>
  <Slides>89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103" baseType="lpstr">
      <vt:lpstr> Courier New</vt:lpstr>
      <vt:lpstr>Arial</vt:lpstr>
      <vt:lpstr>Calibri</vt:lpstr>
      <vt:lpstr>Calibri Light</vt:lpstr>
      <vt:lpstr>Cambria Math</vt:lpstr>
      <vt:lpstr>Century</vt:lpstr>
      <vt:lpstr>Consolas</vt:lpstr>
      <vt:lpstr>Courier</vt:lpstr>
      <vt:lpstr>IRMitra</vt:lpstr>
      <vt:lpstr>IRRoya</vt:lpstr>
      <vt:lpstr>IRTitr</vt:lpstr>
      <vt:lpstr>Times</vt:lpstr>
      <vt:lpstr>Times New Roman</vt:lpstr>
      <vt:lpstr>Office Theme</vt:lpstr>
      <vt:lpstr>هفت: درخت</vt:lpstr>
      <vt:lpstr>درخت</vt:lpstr>
      <vt:lpstr>درخت ریشه‌دار</vt:lpstr>
      <vt:lpstr>اصطلاحات و تعاریف</vt:lpstr>
      <vt:lpstr>اصطلاحات و تعاریف</vt:lpstr>
      <vt:lpstr>نمایش درخت</vt:lpstr>
      <vt:lpstr>درخت kتایی</vt:lpstr>
      <vt:lpstr>درخت kتایی</vt:lpstr>
      <vt:lpstr>درخت kتایی</vt:lpstr>
      <vt:lpstr>مثال</vt:lpstr>
      <vt:lpstr>درخت دودویی</vt:lpstr>
      <vt:lpstr>درخت دودویی</vt:lpstr>
      <vt:lpstr>درخت k-تایی کامل</vt:lpstr>
      <vt:lpstr>تعداد درختان دودویی</vt:lpstr>
      <vt:lpstr>تعداد درختان دودویی</vt:lpstr>
      <vt:lpstr>تعداد درختان دودویی</vt:lpstr>
      <vt:lpstr>درختان منظم</vt:lpstr>
      <vt:lpstr>نمایش آرایه‌ای درختان منظم</vt:lpstr>
      <vt:lpstr>مثال</vt:lpstr>
      <vt:lpstr>مثال</vt:lpstr>
      <vt:lpstr>نمایش ترتیبی و تعداد خانه مورد نیاز</vt:lpstr>
      <vt:lpstr>نمایش ترتیبی و تعداد خانه مورد نیاز</vt:lpstr>
      <vt:lpstr>نمایش ترتیبی و تعداد خانه مورد نیاز</vt:lpstr>
      <vt:lpstr>تعداد گره های سطح iام درخت kتایی</vt:lpstr>
      <vt:lpstr>مثال</vt:lpstr>
      <vt:lpstr>تعداد گره‌های درختان kتایی با ارتفاع h</vt:lpstr>
      <vt:lpstr>مثال</vt:lpstr>
      <vt:lpstr>تعداد گره‌های درختان kتایی با ارتفاع h</vt:lpstr>
      <vt:lpstr>ارتفاع درخت kتایی با n گره</vt:lpstr>
      <vt:lpstr>ارتفاع درخت kتایی با n گره</vt:lpstr>
      <vt:lpstr>تعداد برگ‌ها (n0)</vt:lpstr>
      <vt:lpstr>تعداد برگ‌ها (n0)</vt:lpstr>
      <vt:lpstr>تعداد برگ‌ها (n0)</vt:lpstr>
      <vt:lpstr>مثال</vt:lpstr>
      <vt:lpstr>مثال</vt:lpstr>
      <vt:lpstr>پیمایش درخت</vt:lpstr>
      <vt:lpstr>پیمایش سطح اول</vt:lpstr>
      <vt:lpstr>پیمایش عمق اول</vt:lpstr>
      <vt:lpstr>پیمایش پیش‌ترتیب</vt:lpstr>
      <vt:lpstr>پیمایش میان‌ترتیب</vt:lpstr>
      <vt:lpstr>پیمایش پس‌ترتیب</vt:lpstr>
      <vt:lpstr>مثال</vt:lpstr>
      <vt:lpstr>مثال</vt:lpstr>
      <vt:lpstr>مثال</vt:lpstr>
      <vt:lpstr>مسئله: رسم درخت دودویی واحد به کمک لیست پیمایش</vt:lpstr>
      <vt:lpstr>مسئله: رسم درخت دودویی واحد به کمک لیست پیمایش</vt:lpstr>
      <vt:lpstr>رسم درخت دودویی واحد به کمک لیست پیمایش</vt:lpstr>
      <vt:lpstr>رسم درخت دودویی واحد به کمک لیست پیمایش</vt:lpstr>
      <vt:lpstr>رسم درخت دودویی واحد به کمک لیست پیمایش</vt:lpstr>
      <vt:lpstr>رسم درخت دودویی واحد به کمک لیست پیمایش</vt:lpstr>
      <vt:lpstr>رسم درخت دودویی واحد به کمک لیست پیمایش</vt:lpstr>
      <vt:lpstr>رسم درخت دودویی واحد به کمک لیست پیمایش</vt:lpstr>
      <vt:lpstr>رسم درخت دودویی واحد به کمک لیست پیمایش</vt:lpstr>
      <vt:lpstr>رسم درخت دودویی واحد به کمک لیست پیمایش</vt:lpstr>
      <vt:lpstr>رسم درخت دودویی واحد به کمک لیست پیمایش</vt:lpstr>
      <vt:lpstr>پیمایش PreOrder و PostOrder</vt:lpstr>
      <vt:lpstr>بدست‌آوردن گره‌های تک‌فرزندی</vt:lpstr>
      <vt:lpstr>بدست‌آوردن گره‌های تک‌فرزندی</vt:lpstr>
      <vt:lpstr>رسم درخت دودویی واحد به کمک لیست پیمایش</vt:lpstr>
      <vt:lpstr>رسم درخت دودویی واحد به کمک لیست پیمایش</vt:lpstr>
      <vt:lpstr>اشاره‌گرها در درخت دودویی</vt:lpstr>
      <vt:lpstr>اشاره‌گرها در درخت دودویی</vt:lpstr>
      <vt:lpstr>درخت نخی دودویی</vt:lpstr>
      <vt:lpstr>درخت نخی دودویی</vt:lpstr>
      <vt:lpstr>درخت نخی پیمایش پیشوندی</vt:lpstr>
      <vt:lpstr>درخت نخی پیمایش میان‌وندی</vt:lpstr>
      <vt:lpstr>درخت نخی پیمایش پسوندی</vt:lpstr>
      <vt:lpstr>کاربرد‌ ها</vt:lpstr>
      <vt:lpstr>درخت عبارت</vt:lpstr>
      <vt:lpstr>درخت عبارت</vt:lpstr>
      <vt:lpstr>درخت عبارت</vt:lpstr>
      <vt:lpstr>پیمایش و نمایش درخت عبارت</vt:lpstr>
      <vt:lpstr>کاربرد درخت عبارت</vt:lpstr>
      <vt:lpstr>درخت پیشوندی</vt:lpstr>
      <vt:lpstr>درخت پیشوندی</vt:lpstr>
      <vt:lpstr>درخت پیشوندی</vt:lpstr>
      <vt:lpstr>درخت پیشوندی</vt:lpstr>
      <vt:lpstr>کاربرد درخت پیشوندی</vt:lpstr>
      <vt:lpstr>کاربرد درخت پیشوندی</vt:lpstr>
      <vt:lpstr>درخت هافمن</vt:lpstr>
      <vt:lpstr>درخت هافمن</vt:lpstr>
      <vt:lpstr>تعریف مسئله</vt:lpstr>
      <vt:lpstr>درخت هافمن</vt:lpstr>
      <vt:lpstr>مراحل کدگذاری </vt:lpstr>
      <vt:lpstr>مراحل کدگذاری </vt:lpstr>
      <vt:lpstr>مراحل کدگذاری </vt:lpstr>
      <vt:lpstr>مراحل کدگذاری </vt:lpstr>
      <vt:lpstr>مراحل کدگذاری </vt:lpstr>
      <vt:lpstr>مقایسه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سه: پشته</dc:title>
  <dc:creator>Sajjad Hashemian</dc:creator>
  <cp:lastModifiedBy>Sajjad Hashemian</cp:lastModifiedBy>
  <cp:revision>726</cp:revision>
  <dcterms:created xsi:type="dcterms:W3CDTF">2021-02-28T19:35:44Z</dcterms:created>
  <dcterms:modified xsi:type="dcterms:W3CDTF">2021-04-19T22:14:47Z</dcterms:modified>
</cp:coreProperties>
</file>